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308" r:id="rId2"/>
    <p:sldId id="306" r:id="rId3"/>
    <p:sldId id="291" r:id="rId4"/>
    <p:sldId id="309" r:id="rId5"/>
    <p:sldId id="310" r:id="rId6"/>
    <p:sldId id="292" r:id="rId7"/>
    <p:sldId id="295" r:id="rId8"/>
    <p:sldId id="298" r:id="rId9"/>
    <p:sldId id="315" r:id="rId10"/>
  </p:sldIdLst>
  <p:sldSz cx="9144000" cy="6858000" type="screen4x3"/>
  <p:notesSz cx="6854825" cy="929322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7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E1852"/>
    <a:srgbClr val="000134"/>
    <a:srgbClr val="06176F"/>
    <a:srgbClr val="3399FF"/>
    <a:srgbClr val="99CCFF"/>
    <a:srgbClr val="33CCFF"/>
    <a:srgbClr val="00CCFF"/>
    <a:srgbClr val="1422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2575" autoAdjust="0"/>
  </p:normalViewPr>
  <p:slideViewPr>
    <p:cSldViewPr>
      <p:cViewPr varScale="1">
        <p:scale>
          <a:sx n="103" d="100"/>
          <a:sy n="103" d="100"/>
        </p:scale>
        <p:origin x="1776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44" y="-102"/>
      </p:cViewPr>
      <p:guideLst>
        <p:guide orient="horz" pos="2927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A4D9A5-65B1-4940-B4DB-5DDEED187ABF}" type="doc">
      <dgm:prSet loTypeId="urn:diagrams.loki3.com/VaryingWidth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EC063BB-DD9E-4137-BDAE-8D5345A0096D}">
      <dgm:prSet phldrT="[Text]" custT="1"/>
      <dgm:spPr/>
      <dgm:t>
        <a:bodyPr/>
        <a:lstStyle/>
        <a:p>
          <a:r>
            <a:rPr lang="en-US" sz="2600" dirty="0" err="1" smtClean="0">
              <a:solidFill>
                <a:schemeClr val="bg1"/>
              </a:solidFill>
            </a:rPr>
            <a:t>Nghiên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cứu</a:t>
          </a:r>
          <a:r>
            <a:rPr lang="en-US" sz="2600" dirty="0" smtClean="0">
              <a:solidFill>
                <a:schemeClr val="bg1"/>
              </a:solidFill>
            </a:rPr>
            <a:t>, </a:t>
          </a:r>
          <a:r>
            <a:rPr lang="en-US" sz="2600" dirty="0" err="1" smtClean="0">
              <a:solidFill>
                <a:schemeClr val="bg1"/>
              </a:solidFill>
            </a:rPr>
            <a:t>thảo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luận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và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đề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xuất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giải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pháp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nâng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cao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chất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lượng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đào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tạo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trong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Nhà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trường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thông</a:t>
          </a:r>
          <a:r>
            <a:rPr lang="en-US" sz="2600" dirty="0" smtClean="0">
              <a:solidFill>
                <a:schemeClr val="bg1"/>
              </a:solidFill>
            </a:rPr>
            <a:t> minh </a:t>
          </a:r>
          <a:r>
            <a:rPr lang="en-US" sz="2600" dirty="0" err="1" smtClean="0">
              <a:solidFill>
                <a:schemeClr val="bg1"/>
              </a:solidFill>
            </a:rPr>
            <a:t>nhằm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tạo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bước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đột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phá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trong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việc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cung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cấp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nguồn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nhân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lực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có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trình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độ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cao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trong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bối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cảnh</a:t>
          </a:r>
          <a:r>
            <a:rPr lang="en-US" sz="2600" dirty="0" smtClean="0">
              <a:solidFill>
                <a:schemeClr val="bg1"/>
              </a:solidFill>
            </a:rPr>
            <a:t> CMCN 4.0</a:t>
          </a:r>
          <a:endParaRPr lang="en-US" sz="2600" dirty="0">
            <a:solidFill>
              <a:schemeClr val="bg1"/>
            </a:solidFill>
          </a:endParaRPr>
        </a:p>
      </dgm:t>
    </dgm:pt>
    <dgm:pt modelId="{36917464-7775-4742-930E-4AE439F9124C}" type="parTrans" cxnId="{6A239939-00EE-4409-96C0-E105F1BEF305}">
      <dgm:prSet/>
      <dgm:spPr/>
      <dgm:t>
        <a:bodyPr/>
        <a:lstStyle/>
        <a:p>
          <a:endParaRPr lang="en-US"/>
        </a:p>
      </dgm:t>
    </dgm:pt>
    <dgm:pt modelId="{9556785F-947A-48AA-B176-8E32CD987946}" type="sibTrans" cxnId="{6A239939-00EE-4409-96C0-E105F1BEF305}">
      <dgm:prSet/>
      <dgm:spPr/>
      <dgm:t>
        <a:bodyPr/>
        <a:lstStyle/>
        <a:p>
          <a:endParaRPr lang="en-US"/>
        </a:p>
      </dgm:t>
    </dgm:pt>
    <dgm:pt modelId="{1441062B-1007-4B16-A7F9-26C2160893A4}">
      <dgm:prSet phldrT="[Text]" custT="1"/>
      <dgm:spPr/>
      <dgm:t>
        <a:bodyPr/>
        <a:lstStyle/>
        <a:p>
          <a:r>
            <a:rPr lang="en-US" sz="2600" dirty="0" err="1" smtClean="0">
              <a:solidFill>
                <a:schemeClr val="bg1"/>
              </a:solidFill>
            </a:rPr>
            <a:t>Kỳ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vọng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sẽ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tạo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lập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diễn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đàn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giúp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các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bộ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phận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tham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mưu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của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đơn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vị</a:t>
          </a:r>
          <a:r>
            <a:rPr lang="en-US" sz="2600" dirty="0" smtClean="0">
              <a:solidFill>
                <a:schemeClr val="bg1"/>
              </a:solidFill>
            </a:rPr>
            <a:t>, </a:t>
          </a:r>
          <a:r>
            <a:rPr lang="en-US" sz="2600" dirty="0" err="1" smtClean="0">
              <a:solidFill>
                <a:schemeClr val="bg1"/>
              </a:solidFill>
            </a:rPr>
            <a:t>các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nhà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nghiên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cứu</a:t>
          </a:r>
          <a:r>
            <a:rPr lang="en-US" sz="2600" dirty="0" smtClean="0">
              <a:solidFill>
                <a:schemeClr val="bg1"/>
              </a:solidFill>
            </a:rPr>
            <a:t>, </a:t>
          </a:r>
          <a:r>
            <a:rPr lang="en-US" sz="2600" dirty="0" err="1" smtClean="0">
              <a:solidFill>
                <a:schemeClr val="bg1"/>
              </a:solidFill>
            </a:rPr>
            <a:t>các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chuyên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gia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và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cộng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đồng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doanh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nghiệp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thảo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luận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về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định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hướng</a:t>
          </a:r>
          <a:r>
            <a:rPr lang="en-US" sz="2600" dirty="0" smtClean="0">
              <a:solidFill>
                <a:schemeClr val="bg1"/>
              </a:solidFill>
            </a:rPr>
            <a:t>, </a:t>
          </a:r>
          <a:r>
            <a:rPr lang="en-US" sz="2600" dirty="0" err="1" smtClean="0">
              <a:solidFill>
                <a:schemeClr val="bg1"/>
              </a:solidFill>
            </a:rPr>
            <a:t>các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giải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pháp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quản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trị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và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đào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tạo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nguồn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nhân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lực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đáp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ứng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công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nghiệp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thông</a:t>
          </a:r>
          <a:r>
            <a:rPr lang="en-US" sz="2600" dirty="0" smtClean="0">
              <a:solidFill>
                <a:schemeClr val="bg1"/>
              </a:solidFill>
            </a:rPr>
            <a:t> minh </a:t>
          </a:r>
          <a:r>
            <a:rPr lang="en-US" sz="2600" dirty="0" err="1" smtClean="0">
              <a:solidFill>
                <a:schemeClr val="bg1"/>
              </a:solidFill>
            </a:rPr>
            <a:t>tại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Việt</a:t>
          </a:r>
          <a:r>
            <a:rPr lang="en-US" sz="2600" dirty="0" smtClean="0">
              <a:solidFill>
                <a:schemeClr val="bg1"/>
              </a:solidFill>
            </a:rPr>
            <a:t> Nam</a:t>
          </a:r>
          <a:endParaRPr lang="en-US" sz="2600" dirty="0">
            <a:solidFill>
              <a:schemeClr val="bg1"/>
            </a:solidFill>
          </a:endParaRPr>
        </a:p>
      </dgm:t>
    </dgm:pt>
    <dgm:pt modelId="{F42F586F-8A88-4A1D-A3E1-FBE7CC7CD38C}" type="parTrans" cxnId="{E71D0451-20D0-4B1A-AAC2-7E3FBBFB0AB4}">
      <dgm:prSet/>
      <dgm:spPr/>
      <dgm:t>
        <a:bodyPr/>
        <a:lstStyle/>
        <a:p>
          <a:endParaRPr lang="en-US"/>
        </a:p>
      </dgm:t>
    </dgm:pt>
    <dgm:pt modelId="{25E7A6BB-5CBC-4CF3-9438-E88A91105AF1}" type="sibTrans" cxnId="{E71D0451-20D0-4B1A-AAC2-7E3FBBFB0AB4}">
      <dgm:prSet/>
      <dgm:spPr/>
      <dgm:t>
        <a:bodyPr/>
        <a:lstStyle/>
        <a:p>
          <a:endParaRPr lang="en-US"/>
        </a:p>
      </dgm:t>
    </dgm:pt>
    <dgm:pt modelId="{0562E185-66F6-43CF-BB12-36D41BE825AC}">
      <dgm:prSet phldrT="[Text]" custT="1"/>
      <dgm:spPr/>
      <dgm:t>
        <a:bodyPr/>
        <a:lstStyle/>
        <a:p>
          <a:r>
            <a:rPr lang="en-US" sz="2600" dirty="0" err="1" smtClean="0">
              <a:solidFill>
                <a:schemeClr val="bg1"/>
              </a:solidFill>
            </a:rPr>
            <a:t>Tạo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lập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kênh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kết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nối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các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trường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đại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học</a:t>
          </a:r>
          <a:r>
            <a:rPr lang="en-US" sz="2600" dirty="0" smtClean="0">
              <a:solidFill>
                <a:schemeClr val="bg1"/>
              </a:solidFill>
            </a:rPr>
            <a:t>, </a:t>
          </a:r>
          <a:r>
            <a:rPr lang="en-US" sz="2600" dirty="0" err="1" smtClean="0">
              <a:solidFill>
                <a:schemeClr val="bg1"/>
              </a:solidFill>
            </a:rPr>
            <a:t>cao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đẳng</a:t>
          </a:r>
          <a:r>
            <a:rPr lang="en-US" sz="2600" dirty="0" smtClean="0">
              <a:solidFill>
                <a:schemeClr val="bg1"/>
              </a:solidFill>
            </a:rPr>
            <a:t>, </a:t>
          </a:r>
          <a:r>
            <a:rPr lang="en-US" sz="2600" dirty="0" err="1" smtClean="0">
              <a:solidFill>
                <a:schemeClr val="bg1"/>
              </a:solidFill>
            </a:rPr>
            <a:t>doanh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nghiệp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trong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và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ngoài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nước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đến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tìm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hiểu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cơ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hội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hợp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tác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xây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dựng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trường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cao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đẳng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thông</a:t>
          </a:r>
          <a:r>
            <a:rPr lang="en-US" sz="2600" dirty="0" smtClean="0">
              <a:solidFill>
                <a:schemeClr val="bg1"/>
              </a:solidFill>
            </a:rPr>
            <a:t> minh </a:t>
          </a:r>
          <a:r>
            <a:rPr lang="en-US" sz="2600" dirty="0" err="1" smtClean="0">
              <a:solidFill>
                <a:schemeClr val="bg1"/>
              </a:solidFill>
            </a:rPr>
            <a:t>tại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Việt</a:t>
          </a:r>
          <a:r>
            <a:rPr lang="en-US" sz="2600" dirty="0" smtClean="0">
              <a:solidFill>
                <a:schemeClr val="bg1"/>
              </a:solidFill>
            </a:rPr>
            <a:t> Nam</a:t>
          </a:r>
          <a:endParaRPr lang="en-US" sz="2600" dirty="0">
            <a:solidFill>
              <a:schemeClr val="bg1"/>
            </a:solidFill>
          </a:endParaRPr>
        </a:p>
      </dgm:t>
    </dgm:pt>
    <dgm:pt modelId="{318A8F9A-9A04-45DE-8484-E8512634CE32}" type="parTrans" cxnId="{05C23590-538E-4899-A0F6-DB548D825696}">
      <dgm:prSet/>
      <dgm:spPr/>
      <dgm:t>
        <a:bodyPr/>
        <a:lstStyle/>
        <a:p>
          <a:endParaRPr lang="en-US"/>
        </a:p>
      </dgm:t>
    </dgm:pt>
    <dgm:pt modelId="{9EADCB43-543C-40BA-9D72-397EA46A611E}" type="sibTrans" cxnId="{05C23590-538E-4899-A0F6-DB548D825696}">
      <dgm:prSet/>
      <dgm:spPr/>
      <dgm:t>
        <a:bodyPr/>
        <a:lstStyle/>
        <a:p>
          <a:endParaRPr lang="en-US"/>
        </a:p>
      </dgm:t>
    </dgm:pt>
    <dgm:pt modelId="{AE90054E-3806-4834-A5B9-D6B100C76A0D}">
      <dgm:prSet phldrT="[Text]" custT="1"/>
      <dgm:spPr/>
      <dgm:t>
        <a:bodyPr/>
        <a:lstStyle/>
        <a:p>
          <a:r>
            <a:rPr lang="en-US" sz="2600" dirty="0" err="1" smtClean="0">
              <a:solidFill>
                <a:schemeClr val="bg1"/>
              </a:solidFill>
            </a:rPr>
            <a:t>Tạo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cơ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hội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cho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người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tham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dự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được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tham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quan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thiết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bị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đào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tạo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tự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làm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của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Nhà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trường</a:t>
          </a:r>
          <a:r>
            <a:rPr lang="en-US" sz="2600" dirty="0" smtClean="0">
              <a:solidFill>
                <a:schemeClr val="bg1"/>
              </a:solidFill>
            </a:rPr>
            <a:t>, </a:t>
          </a:r>
          <a:r>
            <a:rPr lang="en-US" sz="2600" dirty="0" err="1" smtClean="0">
              <a:solidFill>
                <a:schemeClr val="bg1"/>
              </a:solidFill>
            </a:rPr>
            <a:t>thiết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bị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thông</a:t>
          </a:r>
          <a:r>
            <a:rPr lang="en-US" sz="2600" dirty="0" smtClean="0">
              <a:solidFill>
                <a:schemeClr val="bg1"/>
              </a:solidFill>
            </a:rPr>
            <a:t> minh, </a:t>
          </a:r>
          <a:r>
            <a:rPr lang="en-US" sz="2600" dirty="0" err="1" smtClean="0">
              <a:solidFill>
                <a:schemeClr val="bg1"/>
              </a:solidFill>
            </a:rPr>
            <a:t>các</a:t>
          </a:r>
          <a:r>
            <a:rPr lang="en-US" sz="2600" dirty="0" smtClean="0">
              <a:solidFill>
                <a:schemeClr val="bg1"/>
              </a:solidFill>
            </a:rPr>
            <a:t>  </a:t>
          </a:r>
          <a:r>
            <a:rPr lang="en-US" sz="2600" dirty="0" err="1" smtClean="0">
              <a:solidFill>
                <a:schemeClr val="bg1"/>
              </a:solidFill>
            </a:rPr>
            <a:t>công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nghệ</a:t>
          </a:r>
          <a:r>
            <a:rPr lang="en-US" sz="2600" dirty="0" smtClean="0">
              <a:solidFill>
                <a:schemeClr val="bg1"/>
              </a:solidFill>
            </a:rPr>
            <a:t> GDNN 4.0  </a:t>
          </a:r>
          <a:r>
            <a:rPr lang="en-US" sz="2600" dirty="0" err="1" smtClean="0">
              <a:solidFill>
                <a:schemeClr val="bg1"/>
              </a:solidFill>
            </a:rPr>
            <a:t>tại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các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gian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hàng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triển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lãm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trong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khu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vực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hội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thảo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khoa</a:t>
          </a:r>
          <a:r>
            <a:rPr lang="en-US" sz="2600" dirty="0" smtClean="0">
              <a:solidFill>
                <a:schemeClr val="bg1"/>
              </a:solidFill>
            </a:rPr>
            <a:t> </a:t>
          </a:r>
          <a:r>
            <a:rPr lang="en-US" sz="2600" dirty="0" err="1" smtClean="0">
              <a:solidFill>
                <a:schemeClr val="bg1"/>
              </a:solidFill>
            </a:rPr>
            <a:t>học</a:t>
          </a:r>
          <a:endParaRPr lang="en-US" sz="2600" dirty="0">
            <a:solidFill>
              <a:schemeClr val="bg1"/>
            </a:solidFill>
          </a:endParaRPr>
        </a:p>
      </dgm:t>
    </dgm:pt>
    <dgm:pt modelId="{9FB25D38-4D51-4C82-A446-A92B6192689B}" type="parTrans" cxnId="{9D9D151F-6676-4597-A497-2AD878C783B7}">
      <dgm:prSet/>
      <dgm:spPr/>
      <dgm:t>
        <a:bodyPr/>
        <a:lstStyle/>
        <a:p>
          <a:endParaRPr lang="en-US"/>
        </a:p>
      </dgm:t>
    </dgm:pt>
    <dgm:pt modelId="{FFD20F24-7B65-4F1C-894B-F2AFD317BC1D}" type="sibTrans" cxnId="{9D9D151F-6676-4597-A497-2AD878C783B7}">
      <dgm:prSet/>
      <dgm:spPr/>
      <dgm:t>
        <a:bodyPr/>
        <a:lstStyle/>
        <a:p>
          <a:endParaRPr lang="en-US"/>
        </a:p>
      </dgm:t>
    </dgm:pt>
    <dgm:pt modelId="{B3E36D42-781A-4853-80DC-BAFBF51E6B55}" type="pres">
      <dgm:prSet presAssocID="{4AA4D9A5-65B1-4940-B4DB-5DDEED187ABF}" presName="Name0" presStyleCnt="0">
        <dgm:presLayoutVars>
          <dgm:resizeHandles/>
        </dgm:presLayoutVars>
      </dgm:prSet>
      <dgm:spPr/>
      <dgm:t>
        <a:bodyPr/>
        <a:lstStyle/>
        <a:p>
          <a:endParaRPr lang="en-US"/>
        </a:p>
      </dgm:t>
    </dgm:pt>
    <dgm:pt modelId="{BA396622-7629-4AD9-9333-96E6EE667226}" type="pres">
      <dgm:prSet presAssocID="{FEC063BB-DD9E-4137-BDAE-8D5345A0096D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C87B7F-B21D-4CA6-88B5-6E5C0CDA1D4E}" type="pres">
      <dgm:prSet presAssocID="{9556785F-947A-48AA-B176-8E32CD987946}" presName="space" presStyleCnt="0"/>
      <dgm:spPr/>
    </dgm:pt>
    <dgm:pt modelId="{9EE3CFDC-CCF3-4374-94EB-057EF21F27A4}" type="pres">
      <dgm:prSet presAssocID="{1441062B-1007-4B16-A7F9-26C2160893A4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421314-678C-4ABC-8A0E-E9D357DC914D}" type="pres">
      <dgm:prSet presAssocID="{25E7A6BB-5CBC-4CF3-9438-E88A91105AF1}" presName="space" presStyleCnt="0"/>
      <dgm:spPr/>
    </dgm:pt>
    <dgm:pt modelId="{05B216E6-29DD-47EE-A3BF-3FF5CE6F1BCC}" type="pres">
      <dgm:prSet presAssocID="{0562E185-66F6-43CF-BB12-36D41BE825AC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84EECD-7114-491A-85DD-D9E69A9981B9}" type="pres">
      <dgm:prSet presAssocID="{9EADCB43-543C-40BA-9D72-397EA46A611E}" presName="space" presStyleCnt="0"/>
      <dgm:spPr/>
    </dgm:pt>
    <dgm:pt modelId="{A76F419F-F766-442B-AB8C-D612756B4517}" type="pres">
      <dgm:prSet presAssocID="{AE90054E-3806-4834-A5B9-D6B100C76A0D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547297D-B367-4160-A602-59CA3EA73AB5}" type="presOf" srcId="{AE90054E-3806-4834-A5B9-D6B100C76A0D}" destId="{A76F419F-F766-442B-AB8C-D612756B4517}" srcOrd="0" destOrd="0" presId="urn:diagrams.loki3.com/VaryingWidthList"/>
    <dgm:cxn modelId="{9D9D151F-6676-4597-A497-2AD878C783B7}" srcId="{4AA4D9A5-65B1-4940-B4DB-5DDEED187ABF}" destId="{AE90054E-3806-4834-A5B9-D6B100C76A0D}" srcOrd="3" destOrd="0" parTransId="{9FB25D38-4D51-4C82-A446-A92B6192689B}" sibTransId="{FFD20F24-7B65-4F1C-894B-F2AFD317BC1D}"/>
    <dgm:cxn modelId="{5AA240A1-894E-476A-BD5C-75ECAE814CD8}" type="presOf" srcId="{4AA4D9A5-65B1-4940-B4DB-5DDEED187ABF}" destId="{B3E36D42-781A-4853-80DC-BAFBF51E6B55}" srcOrd="0" destOrd="0" presId="urn:diagrams.loki3.com/VaryingWidthList"/>
    <dgm:cxn modelId="{E71D0451-20D0-4B1A-AAC2-7E3FBBFB0AB4}" srcId="{4AA4D9A5-65B1-4940-B4DB-5DDEED187ABF}" destId="{1441062B-1007-4B16-A7F9-26C2160893A4}" srcOrd="1" destOrd="0" parTransId="{F42F586F-8A88-4A1D-A3E1-FBE7CC7CD38C}" sibTransId="{25E7A6BB-5CBC-4CF3-9438-E88A91105AF1}"/>
    <dgm:cxn modelId="{C1B889B9-1992-4CC2-B81B-7B9BA7298B14}" type="presOf" srcId="{0562E185-66F6-43CF-BB12-36D41BE825AC}" destId="{05B216E6-29DD-47EE-A3BF-3FF5CE6F1BCC}" srcOrd="0" destOrd="0" presId="urn:diagrams.loki3.com/VaryingWidthList"/>
    <dgm:cxn modelId="{05C23590-538E-4899-A0F6-DB548D825696}" srcId="{4AA4D9A5-65B1-4940-B4DB-5DDEED187ABF}" destId="{0562E185-66F6-43CF-BB12-36D41BE825AC}" srcOrd="2" destOrd="0" parTransId="{318A8F9A-9A04-45DE-8484-E8512634CE32}" sibTransId="{9EADCB43-543C-40BA-9D72-397EA46A611E}"/>
    <dgm:cxn modelId="{21A22BF7-831F-4B57-9AFB-41418AF956B8}" type="presOf" srcId="{FEC063BB-DD9E-4137-BDAE-8D5345A0096D}" destId="{BA396622-7629-4AD9-9333-96E6EE667226}" srcOrd="0" destOrd="0" presId="urn:diagrams.loki3.com/VaryingWidthList"/>
    <dgm:cxn modelId="{6A239939-00EE-4409-96C0-E105F1BEF305}" srcId="{4AA4D9A5-65B1-4940-B4DB-5DDEED187ABF}" destId="{FEC063BB-DD9E-4137-BDAE-8D5345A0096D}" srcOrd="0" destOrd="0" parTransId="{36917464-7775-4742-930E-4AE439F9124C}" sibTransId="{9556785F-947A-48AA-B176-8E32CD987946}"/>
    <dgm:cxn modelId="{5958EC27-8A0B-4AB9-80FA-4F9D8B38B87F}" type="presOf" srcId="{1441062B-1007-4B16-A7F9-26C2160893A4}" destId="{9EE3CFDC-CCF3-4374-94EB-057EF21F27A4}" srcOrd="0" destOrd="0" presId="urn:diagrams.loki3.com/VaryingWidthList"/>
    <dgm:cxn modelId="{FBF1F6C7-2425-43EF-B999-43A728E97594}" type="presParOf" srcId="{B3E36D42-781A-4853-80DC-BAFBF51E6B55}" destId="{BA396622-7629-4AD9-9333-96E6EE667226}" srcOrd="0" destOrd="0" presId="urn:diagrams.loki3.com/VaryingWidthList"/>
    <dgm:cxn modelId="{885DC01F-B0F0-4B3F-8560-C186BD66A0F5}" type="presParOf" srcId="{B3E36D42-781A-4853-80DC-BAFBF51E6B55}" destId="{DDC87B7F-B21D-4CA6-88B5-6E5C0CDA1D4E}" srcOrd="1" destOrd="0" presId="urn:diagrams.loki3.com/VaryingWidthList"/>
    <dgm:cxn modelId="{F8A4BBE2-9E8C-43E5-A8B2-7E3F1A285355}" type="presParOf" srcId="{B3E36D42-781A-4853-80DC-BAFBF51E6B55}" destId="{9EE3CFDC-CCF3-4374-94EB-057EF21F27A4}" srcOrd="2" destOrd="0" presId="urn:diagrams.loki3.com/VaryingWidthList"/>
    <dgm:cxn modelId="{6289255A-6B7E-4FD9-B6A0-AF9BE22CC97F}" type="presParOf" srcId="{B3E36D42-781A-4853-80DC-BAFBF51E6B55}" destId="{7F421314-678C-4ABC-8A0E-E9D357DC914D}" srcOrd="3" destOrd="0" presId="urn:diagrams.loki3.com/VaryingWidthList"/>
    <dgm:cxn modelId="{E56FC5BE-F8A3-41BE-BF15-0AD8BFCA1463}" type="presParOf" srcId="{B3E36D42-781A-4853-80DC-BAFBF51E6B55}" destId="{05B216E6-29DD-47EE-A3BF-3FF5CE6F1BCC}" srcOrd="4" destOrd="0" presId="urn:diagrams.loki3.com/VaryingWidthList"/>
    <dgm:cxn modelId="{27D3A689-BED4-4570-BD31-A64BBC34AFE1}" type="presParOf" srcId="{B3E36D42-781A-4853-80DC-BAFBF51E6B55}" destId="{B884EECD-7114-491A-85DD-D9E69A9981B9}" srcOrd="5" destOrd="0" presId="urn:diagrams.loki3.com/VaryingWidthList"/>
    <dgm:cxn modelId="{07CB5C02-7F96-4765-B97F-34665E7440B0}" type="presParOf" srcId="{B3E36D42-781A-4853-80DC-BAFBF51E6B55}" destId="{A76F419F-F766-442B-AB8C-D612756B4517}" srcOrd="6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555180C-836A-4413-9FC4-E63B712A3FD8}" type="doc">
      <dgm:prSet loTypeId="urn:microsoft.com/office/officeart/2008/layout/VerticalCurvedList" loCatId="list" qsTypeId="urn:microsoft.com/office/officeart/2005/8/quickstyle/3d4" qsCatId="3D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C8B219B3-53BB-45BF-84DE-0B1FF7B5903C}">
      <dgm:prSet phldrT="[Text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vi-VN" sz="2000" dirty="0" smtClean="0">
              <a:solidFill>
                <a:srgbClr val="FFC000"/>
              </a:solidFill>
            </a:rPr>
            <a:t>Phát triển mô hình quản trị Nhà trường thông minh tại Việt Nam: cơ hội và thách thức</a:t>
          </a:r>
          <a:endParaRPr lang="en-US" sz="2000" dirty="0">
            <a:solidFill>
              <a:srgbClr val="FFC000"/>
            </a:solidFill>
          </a:endParaRPr>
        </a:p>
      </dgm:t>
    </dgm:pt>
    <dgm:pt modelId="{A754E79A-9D00-4FBD-88F6-D9D344EED779}" type="parTrans" cxnId="{4D46BDB3-6801-4AFB-9EC8-7D8F29A89636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BE875DE9-2022-400F-AD40-9AFA837FBFEA}" type="sibTrans" cxnId="{4D46BDB3-6801-4AFB-9EC8-7D8F29A89636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A8CDB382-14C8-42C3-B0A6-D9CA06105ABD}">
      <dgm:prSet phldrT="[Text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en-US" sz="2000" dirty="0" err="1" smtClean="0">
              <a:solidFill>
                <a:srgbClr val="FFC000"/>
              </a:solidFill>
            </a:rPr>
            <a:t>Phát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triển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gắn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kết</a:t>
          </a:r>
          <a:r>
            <a:rPr lang="en-US" sz="2000" dirty="0" smtClean="0">
              <a:solidFill>
                <a:srgbClr val="FFC000"/>
              </a:solidFill>
            </a:rPr>
            <a:t> DN </a:t>
          </a:r>
          <a:r>
            <a:rPr lang="en-US" sz="2000" dirty="0" err="1" smtClean="0">
              <a:solidFill>
                <a:srgbClr val="FFC000"/>
              </a:solidFill>
            </a:rPr>
            <a:t>trong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Thành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phố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thông</a:t>
          </a:r>
          <a:r>
            <a:rPr lang="en-US" sz="2000" dirty="0" smtClean="0">
              <a:solidFill>
                <a:srgbClr val="FFC000"/>
              </a:solidFill>
            </a:rPr>
            <a:t> minh </a:t>
          </a:r>
          <a:r>
            <a:rPr lang="en-US" sz="2000" dirty="0" err="1" smtClean="0">
              <a:solidFill>
                <a:srgbClr val="FFC000"/>
              </a:solidFill>
            </a:rPr>
            <a:t>phù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hợp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với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mô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hình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Nhà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trường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thông</a:t>
          </a:r>
          <a:r>
            <a:rPr lang="en-US" sz="2000" dirty="0" smtClean="0">
              <a:solidFill>
                <a:srgbClr val="FFC000"/>
              </a:solidFill>
            </a:rPr>
            <a:t> minh </a:t>
          </a:r>
          <a:r>
            <a:rPr lang="en-US" sz="2000" dirty="0" err="1" smtClean="0">
              <a:solidFill>
                <a:srgbClr val="FFC000"/>
              </a:solidFill>
            </a:rPr>
            <a:t>và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bối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cánh</a:t>
          </a:r>
          <a:r>
            <a:rPr lang="en-US" sz="2000" dirty="0" smtClean="0">
              <a:solidFill>
                <a:srgbClr val="FFC000"/>
              </a:solidFill>
            </a:rPr>
            <a:t> CMCN 4.0</a:t>
          </a:r>
          <a:endParaRPr lang="en-US" sz="2000" dirty="0">
            <a:solidFill>
              <a:srgbClr val="FFC000"/>
            </a:solidFill>
          </a:endParaRPr>
        </a:p>
      </dgm:t>
    </dgm:pt>
    <dgm:pt modelId="{06D4DD4D-1ECD-4978-B778-AF19116576A7}" type="parTrans" cxnId="{8A0D0831-6B0E-4A57-814F-D870FFFCF4D2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ED0413DB-51F7-4BCB-819B-43B4BB32BFE8}" type="sibTrans" cxnId="{8A0D0831-6B0E-4A57-814F-D870FFFCF4D2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A0A0DF6A-E032-4FA3-B21D-CB91C2178C2D}">
      <dgm:prSet phldrT="[Text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en-US" sz="2000" dirty="0" err="1" smtClean="0">
              <a:solidFill>
                <a:srgbClr val="FFC000"/>
              </a:solidFill>
            </a:rPr>
            <a:t>Xây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dựng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mô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hình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quản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trị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hỗ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trợ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khởi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nghiệp</a:t>
          </a:r>
          <a:r>
            <a:rPr lang="en-US" sz="2000" dirty="0" smtClean="0">
              <a:solidFill>
                <a:srgbClr val="FFC000"/>
              </a:solidFill>
            </a:rPr>
            <a:t>, </a:t>
          </a:r>
          <a:r>
            <a:rPr lang="en-US" sz="2000" dirty="0" err="1" smtClean="0">
              <a:solidFill>
                <a:srgbClr val="FFC000"/>
              </a:solidFill>
            </a:rPr>
            <a:t>tư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duy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sáng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tạo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trong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Nhà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trường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thông</a:t>
          </a:r>
          <a:r>
            <a:rPr lang="en-US" sz="2000" dirty="0" smtClean="0">
              <a:solidFill>
                <a:srgbClr val="FFC000"/>
              </a:solidFill>
            </a:rPr>
            <a:t> minh</a:t>
          </a:r>
          <a:endParaRPr lang="en-US" sz="2000" dirty="0">
            <a:solidFill>
              <a:srgbClr val="FFC000"/>
            </a:solidFill>
          </a:endParaRPr>
        </a:p>
      </dgm:t>
    </dgm:pt>
    <dgm:pt modelId="{93E2C579-402B-495E-B6B5-C66C62E050B5}" type="parTrans" cxnId="{7A374CFA-6018-4DFF-AA2D-7A65080D388C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B1DE7CDE-07C3-4D83-845C-A28E525E78C6}" type="sibTrans" cxnId="{7A374CFA-6018-4DFF-AA2D-7A65080D388C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5B715FB3-2EFD-432B-BE8C-7D4A372724A1}">
      <dgm:prSet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vi-VN" sz="2000" dirty="0" smtClean="0">
              <a:solidFill>
                <a:srgbClr val="FFC000"/>
              </a:solidFill>
            </a:rPr>
            <a:t>Ứng dụng Công nghệ thông tin trong quản trị Nhà trường thông minh trong bối cảnh </a:t>
          </a:r>
          <a:r>
            <a:rPr lang="en-US" sz="2000" dirty="0" smtClean="0">
              <a:solidFill>
                <a:srgbClr val="FFC000"/>
              </a:solidFill>
            </a:rPr>
            <a:t>CMCN </a:t>
          </a:r>
          <a:r>
            <a:rPr lang="vi-VN" sz="2000" dirty="0" smtClean="0">
              <a:solidFill>
                <a:srgbClr val="FFC000"/>
              </a:solidFill>
            </a:rPr>
            <a:t>4.0</a:t>
          </a:r>
          <a:endParaRPr lang="en-US" sz="2000" dirty="0">
            <a:solidFill>
              <a:srgbClr val="FFC000"/>
            </a:solidFill>
          </a:endParaRPr>
        </a:p>
      </dgm:t>
    </dgm:pt>
    <dgm:pt modelId="{8E553FFB-CD41-4384-8A9E-F7E07289C171}" type="parTrans" cxnId="{AF4894AB-81DE-4D50-A30A-7D35D51451DD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88842721-048E-4D49-AEE4-6895F8BEEF61}" type="sibTrans" cxnId="{AF4894AB-81DE-4D50-A30A-7D35D51451DD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1E8FD008-172F-46E9-8466-1814AB3F8325}">
      <dgm:prSet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vi-VN" sz="2000" dirty="0" smtClean="0">
              <a:solidFill>
                <a:srgbClr val="FFC000"/>
              </a:solidFill>
            </a:rPr>
            <a:t>Giải pháp quản lý hoạt động đào tạo trong Nhà trường thông minh</a:t>
          </a:r>
          <a:endParaRPr lang="en-US" sz="2000" dirty="0">
            <a:solidFill>
              <a:srgbClr val="FFC000"/>
            </a:solidFill>
          </a:endParaRPr>
        </a:p>
      </dgm:t>
    </dgm:pt>
    <dgm:pt modelId="{F682E80C-841C-4CE6-BA21-92BEB62D9481}" type="parTrans" cxnId="{27E236E3-775E-462B-A34E-06D5C0293515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8C59CE27-EBBC-484C-B6B2-AC226E2340EA}" type="sibTrans" cxnId="{27E236E3-775E-462B-A34E-06D5C0293515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A57E5B8E-31E8-4192-87C3-EA18322A6A6B}">
      <dgm:prSet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en-US" sz="2000" dirty="0" err="1" smtClean="0">
              <a:solidFill>
                <a:srgbClr val="FFC000"/>
              </a:solidFill>
            </a:rPr>
            <a:t>Giải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pháp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phát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triển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vi-VN" sz="2000" dirty="0" smtClean="0">
              <a:solidFill>
                <a:srgbClr val="FFC000"/>
              </a:solidFill>
            </a:rPr>
            <a:t>đội ngũ </a:t>
          </a:r>
          <a:r>
            <a:rPr lang="en-US" sz="2000" dirty="0" smtClean="0">
              <a:solidFill>
                <a:srgbClr val="FFC000"/>
              </a:solidFill>
            </a:rPr>
            <a:t>GV</a:t>
          </a:r>
          <a:r>
            <a:rPr lang="vi-VN" sz="2000" dirty="0" smtClean="0">
              <a:solidFill>
                <a:srgbClr val="FFC000"/>
              </a:solidFill>
            </a:rPr>
            <a:t>, </a:t>
          </a:r>
          <a:r>
            <a:rPr lang="en-US" sz="2000" dirty="0" smtClean="0">
              <a:solidFill>
                <a:srgbClr val="FFC000"/>
              </a:solidFill>
            </a:rPr>
            <a:t>CBQL GDNN </a:t>
          </a:r>
          <a:r>
            <a:rPr lang="vi-VN" sz="2000" dirty="0" smtClean="0">
              <a:solidFill>
                <a:srgbClr val="FFC000"/>
              </a:solidFill>
            </a:rPr>
            <a:t>trong mô hình Nhà trường thông minh tại Việt Nam</a:t>
          </a:r>
          <a:endParaRPr lang="en-US" sz="2000" dirty="0">
            <a:solidFill>
              <a:srgbClr val="FFC000"/>
            </a:solidFill>
          </a:endParaRPr>
        </a:p>
      </dgm:t>
    </dgm:pt>
    <dgm:pt modelId="{A9E7B638-36D1-4805-A4D2-1B12CA630D98}" type="parTrans" cxnId="{E7B64DD9-9963-4C04-BD9B-8400FD472C8A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A6529D43-6EE1-4316-8721-0C44CBF01688}" type="sibTrans" cxnId="{E7B64DD9-9963-4C04-BD9B-8400FD472C8A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DB8FADC7-BC21-4DFB-8256-88434CD25640}">
      <dgm:prSet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en-US" sz="2000" dirty="0" err="1" smtClean="0">
              <a:solidFill>
                <a:srgbClr val="FFC000"/>
              </a:solidFill>
            </a:rPr>
            <a:t>Giải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pháp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quản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lý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tài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chính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và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nguồn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lực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en-US" sz="2000" dirty="0" err="1" smtClean="0">
              <a:solidFill>
                <a:srgbClr val="FFC000"/>
              </a:solidFill>
            </a:rPr>
            <a:t>trong</a:t>
          </a:r>
          <a:r>
            <a:rPr lang="en-US" sz="2000" dirty="0" smtClean="0">
              <a:solidFill>
                <a:srgbClr val="FFC000"/>
              </a:solidFill>
            </a:rPr>
            <a:t> </a:t>
          </a:r>
          <a:r>
            <a:rPr lang="vi-VN" sz="2000" dirty="0" smtClean="0">
              <a:solidFill>
                <a:srgbClr val="FFC000"/>
              </a:solidFill>
            </a:rPr>
            <a:t>Nhà trường thông minh</a:t>
          </a:r>
          <a:endParaRPr lang="en-US" sz="2000" dirty="0">
            <a:solidFill>
              <a:srgbClr val="FFC000"/>
            </a:solidFill>
          </a:endParaRPr>
        </a:p>
      </dgm:t>
    </dgm:pt>
    <dgm:pt modelId="{6DFC5E78-65BD-4B3E-A299-29441550FA89}" type="parTrans" cxnId="{5A15F903-863B-4C00-97C3-F44F26D4B20E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2E0873FD-E4A4-44F6-A70D-B84D58A07A62}" type="sibTrans" cxnId="{5A15F903-863B-4C00-97C3-F44F26D4B20E}">
      <dgm:prSet/>
      <dgm:spPr/>
      <dgm:t>
        <a:bodyPr/>
        <a:lstStyle/>
        <a:p>
          <a:endParaRPr lang="en-US" sz="2000">
            <a:solidFill>
              <a:srgbClr val="FFC000"/>
            </a:solidFill>
          </a:endParaRPr>
        </a:p>
      </dgm:t>
    </dgm:pt>
    <dgm:pt modelId="{61FFDD41-B4A5-4447-B07E-A4EE28DD8683}" type="pres">
      <dgm:prSet presAssocID="{E555180C-836A-4413-9FC4-E63B712A3FD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A012D7DA-D37F-4A5E-A25F-0F0645AEC030}" type="pres">
      <dgm:prSet presAssocID="{E555180C-836A-4413-9FC4-E63B712A3FD8}" presName="Name1" presStyleCnt="0"/>
      <dgm:spPr/>
    </dgm:pt>
    <dgm:pt modelId="{681F5EF2-60B3-48B0-A1F8-D425F95EEE3E}" type="pres">
      <dgm:prSet presAssocID="{E555180C-836A-4413-9FC4-E63B712A3FD8}" presName="cycle" presStyleCnt="0"/>
      <dgm:spPr/>
    </dgm:pt>
    <dgm:pt modelId="{7A64C2CE-9A30-4592-B38E-3D3C54727475}" type="pres">
      <dgm:prSet presAssocID="{E555180C-836A-4413-9FC4-E63B712A3FD8}" presName="srcNode" presStyleLbl="node1" presStyleIdx="0" presStyleCnt="7"/>
      <dgm:spPr/>
    </dgm:pt>
    <dgm:pt modelId="{AF757321-1E9E-4BE7-A697-08800042F221}" type="pres">
      <dgm:prSet presAssocID="{E555180C-836A-4413-9FC4-E63B712A3FD8}" presName="conn" presStyleLbl="parChTrans1D2" presStyleIdx="0" presStyleCnt="1"/>
      <dgm:spPr/>
      <dgm:t>
        <a:bodyPr/>
        <a:lstStyle/>
        <a:p>
          <a:endParaRPr lang="en-US"/>
        </a:p>
      </dgm:t>
    </dgm:pt>
    <dgm:pt modelId="{1556C7A2-3CC0-459B-AD3B-E9EC3D8E9D47}" type="pres">
      <dgm:prSet presAssocID="{E555180C-836A-4413-9FC4-E63B712A3FD8}" presName="extraNode" presStyleLbl="node1" presStyleIdx="0" presStyleCnt="7"/>
      <dgm:spPr/>
    </dgm:pt>
    <dgm:pt modelId="{956C0D65-C25C-474F-A3F4-3D555C3DA1D8}" type="pres">
      <dgm:prSet presAssocID="{E555180C-836A-4413-9FC4-E63B712A3FD8}" presName="dstNode" presStyleLbl="node1" presStyleIdx="0" presStyleCnt="7"/>
      <dgm:spPr/>
    </dgm:pt>
    <dgm:pt modelId="{718B919C-6047-4E49-9A54-9925233F571C}" type="pres">
      <dgm:prSet presAssocID="{C8B219B3-53BB-45BF-84DE-0B1FF7B5903C}" presName="text_1" presStyleLbl="node1" presStyleIdx="0" presStyleCnt="7" custScaleY="1342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C6EA42-5722-4048-8FB3-C031857DF941}" type="pres">
      <dgm:prSet presAssocID="{C8B219B3-53BB-45BF-84DE-0B1FF7B5903C}" presName="accent_1" presStyleCnt="0"/>
      <dgm:spPr/>
    </dgm:pt>
    <dgm:pt modelId="{2FB119D0-61EF-4D8D-8EE5-8A7530CB6C00}" type="pres">
      <dgm:prSet presAssocID="{C8B219B3-53BB-45BF-84DE-0B1FF7B5903C}" presName="accentRepeatNode" presStyleLbl="solidFgAcc1" presStyleIdx="0" presStyleCnt="7"/>
      <dgm:spPr/>
    </dgm:pt>
    <dgm:pt modelId="{7E4E7929-4FC6-475A-B5ED-17B6705EF8F2}" type="pres">
      <dgm:prSet presAssocID="{5B715FB3-2EFD-432B-BE8C-7D4A372724A1}" presName="text_2" presStyleLbl="node1" presStyleIdx="1" presStyleCnt="7" custScaleY="1404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CDD044-1A51-43CB-B0B9-3F25000EF95D}" type="pres">
      <dgm:prSet presAssocID="{5B715FB3-2EFD-432B-BE8C-7D4A372724A1}" presName="accent_2" presStyleCnt="0"/>
      <dgm:spPr/>
    </dgm:pt>
    <dgm:pt modelId="{CF96D2D6-6B96-4A41-8C1F-DAE69A3F27AE}" type="pres">
      <dgm:prSet presAssocID="{5B715FB3-2EFD-432B-BE8C-7D4A372724A1}" presName="accentRepeatNode" presStyleLbl="solidFgAcc1" presStyleIdx="1" presStyleCnt="7"/>
      <dgm:spPr>
        <a:solidFill>
          <a:schemeClr val="tx1">
            <a:lumMod val="50000"/>
          </a:schemeClr>
        </a:solidFill>
      </dgm:spPr>
    </dgm:pt>
    <dgm:pt modelId="{2BD246A6-F1F6-4954-A448-44DE2058A0EB}" type="pres">
      <dgm:prSet presAssocID="{1E8FD008-172F-46E9-8466-1814AB3F8325}" presName="text_3" presStyleLbl="node1" presStyleIdx="2" presStyleCnt="7" custScaleY="1191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7F3A95-C7CE-4AC1-BDD3-538CD00A7238}" type="pres">
      <dgm:prSet presAssocID="{1E8FD008-172F-46E9-8466-1814AB3F8325}" presName="accent_3" presStyleCnt="0"/>
      <dgm:spPr/>
    </dgm:pt>
    <dgm:pt modelId="{3532D508-3FA9-414B-A352-A1EF9D1275BD}" type="pres">
      <dgm:prSet presAssocID="{1E8FD008-172F-46E9-8466-1814AB3F8325}" presName="accentRepeatNode" presStyleLbl="solidFgAcc1" presStyleIdx="2" presStyleCnt="7"/>
      <dgm:spPr>
        <a:solidFill>
          <a:srgbClr val="C00000"/>
        </a:solidFill>
      </dgm:spPr>
    </dgm:pt>
    <dgm:pt modelId="{4A546470-BAEA-4287-AE02-1BF0F0650BB0}" type="pres">
      <dgm:prSet presAssocID="{A57E5B8E-31E8-4192-87C3-EA18322A6A6B}" presName="text_4" presStyleLbl="node1" presStyleIdx="3" presStyleCnt="7" custScaleY="1253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C3ED4-5630-41BE-A844-662E1834C9A5}" type="pres">
      <dgm:prSet presAssocID="{A57E5B8E-31E8-4192-87C3-EA18322A6A6B}" presName="accent_4" presStyleCnt="0"/>
      <dgm:spPr/>
    </dgm:pt>
    <dgm:pt modelId="{B2D5173C-FB06-41DA-ACE2-9484308441BC}" type="pres">
      <dgm:prSet presAssocID="{A57E5B8E-31E8-4192-87C3-EA18322A6A6B}" presName="accentRepeatNode" presStyleLbl="solidFgAcc1" presStyleIdx="3" presStyleCnt="7"/>
      <dgm:spPr>
        <a:solidFill>
          <a:srgbClr val="FFC000"/>
        </a:solidFill>
      </dgm:spPr>
    </dgm:pt>
    <dgm:pt modelId="{4F1897E3-AB11-4B22-A1E0-AC6C10F408B9}" type="pres">
      <dgm:prSet presAssocID="{DB8FADC7-BC21-4DFB-8256-88434CD25640}" presName="text_5" presStyleLbl="node1" presStyleIdx="4" presStyleCnt="7" custScaleY="1316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518AF2-2E5E-4AE4-A0E3-CC39CBC8A6AD}" type="pres">
      <dgm:prSet presAssocID="{DB8FADC7-BC21-4DFB-8256-88434CD25640}" presName="accent_5" presStyleCnt="0"/>
      <dgm:spPr/>
    </dgm:pt>
    <dgm:pt modelId="{9D31E2C2-04B4-4933-81CE-38C2B20C0C96}" type="pres">
      <dgm:prSet presAssocID="{DB8FADC7-BC21-4DFB-8256-88434CD25640}" presName="accentRepeatNode" presStyleLbl="solidFgAcc1" presStyleIdx="4" presStyleCnt="7"/>
      <dgm:spPr>
        <a:solidFill>
          <a:srgbClr val="92D050"/>
        </a:solidFill>
      </dgm:spPr>
    </dgm:pt>
    <dgm:pt modelId="{DDE2C18E-F1AE-438F-9E57-51889E86C103}" type="pres">
      <dgm:prSet presAssocID="{A8CDB382-14C8-42C3-B0A6-D9CA06105ABD}" presName="text_6" presStyleLbl="node1" presStyleIdx="5" presStyleCnt="7" custScaleY="1380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EA7B15-127D-40A9-BCC5-098A26B52448}" type="pres">
      <dgm:prSet presAssocID="{A8CDB382-14C8-42C3-B0A6-D9CA06105ABD}" presName="accent_6" presStyleCnt="0"/>
      <dgm:spPr/>
    </dgm:pt>
    <dgm:pt modelId="{CB04DBF9-684B-4239-8724-59D38CB0865C}" type="pres">
      <dgm:prSet presAssocID="{A8CDB382-14C8-42C3-B0A6-D9CA06105ABD}" presName="accentRepeatNode" presStyleLbl="solidFgAcc1" presStyleIdx="5" presStyleCnt="7"/>
      <dgm:spPr>
        <a:solidFill>
          <a:srgbClr val="7030A0"/>
        </a:solidFill>
      </dgm:spPr>
    </dgm:pt>
    <dgm:pt modelId="{C272FBAC-E29C-4E22-80AE-9197E426EAD8}" type="pres">
      <dgm:prSet presAssocID="{A0A0DF6A-E032-4FA3-B21D-CB91C2178C2D}" presName="text_7" presStyleLbl="node1" presStyleIdx="6" presStyleCnt="7" custScaleY="10638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691B73-6B06-405E-B906-D242A90A4EA6}" type="pres">
      <dgm:prSet presAssocID="{A0A0DF6A-E032-4FA3-B21D-CB91C2178C2D}" presName="accent_7" presStyleCnt="0"/>
      <dgm:spPr/>
    </dgm:pt>
    <dgm:pt modelId="{4D9E3F81-0C08-4233-A545-81500654B5C3}" type="pres">
      <dgm:prSet presAssocID="{A0A0DF6A-E032-4FA3-B21D-CB91C2178C2D}" presName="accentRepeatNode" presStyleLbl="solidFgAcc1" presStyleIdx="6" presStyleCnt="7"/>
      <dgm:spPr>
        <a:solidFill>
          <a:srgbClr val="002060"/>
        </a:solidFill>
      </dgm:spPr>
    </dgm:pt>
  </dgm:ptLst>
  <dgm:cxnLst>
    <dgm:cxn modelId="{FDA82581-8D0B-45A6-8D83-2D98BBC7629D}" type="presOf" srcId="{C8B219B3-53BB-45BF-84DE-0B1FF7B5903C}" destId="{718B919C-6047-4E49-9A54-9925233F571C}" srcOrd="0" destOrd="0" presId="urn:microsoft.com/office/officeart/2008/layout/VerticalCurvedList"/>
    <dgm:cxn modelId="{AF4894AB-81DE-4D50-A30A-7D35D51451DD}" srcId="{E555180C-836A-4413-9FC4-E63B712A3FD8}" destId="{5B715FB3-2EFD-432B-BE8C-7D4A372724A1}" srcOrd="1" destOrd="0" parTransId="{8E553FFB-CD41-4384-8A9E-F7E07289C171}" sibTransId="{88842721-048E-4D49-AEE4-6895F8BEEF61}"/>
    <dgm:cxn modelId="{E7B64DD9-9963-4C04-BD9B-8400FD472C8A}" srcId="{E555180C-836A-4413-9FC4-E63B712A3FD8}" destId="{A57E5B8E-31E8-4192-87C3-EA18322A6A6B}" srcOrd="3" destOrd="0" parTransId="{A9E7B638-36D1-4805-A4D2-1B12CA630D98}" sibTransId="{A6529D43-6EE1-4316-8721-0C44CBF01688}"/>
    <dgm:cxn modelId="{5CCB4342-714E-4542-BD3E-55D1483BB5E9}" type="presOf" srcId="{1E8FD008-172F-46E9-8466-1814AB3F8325}" destId="{2BD246A6-F1F6-4954-A448-44DE2058A0EB}" srcOrd="0" destOrd="0" presId="urn:microsoft.com/office/officeart/2008/layout/VerticalCurvedList"/>
    <dgm:cxn modelId="{5A15F903-863B-4C00-97C3-F44F26D4B20E}" srcId="{E555180C-836A-4413-9FC4-E63B712A3FD8}" destId="{DB8FADC7-BC21-4DFB-8256-88434CD25640}" srcOrd="4" destOrd="0" parTransId="{6DFC5E78-65BD-4B3E-A299-29441550FA89}" sibTransId="{2E0873FD-E4A4-44F6-A70D-B84D58A07A62}"/>
    <dgm:cxn modelId="{27E236E3-775E-462B-A34E-06D5C0293515}" srcId="{E555180C-836A-4413-9FC4-E63B712A3FD8}" destId="{1E8FD008-172F-46E9-8466-1814AB3F8325}" srcOrd="2" destOrd="0" parTransId="{F682E80C-841C-4CE6-BA21-92BEB62D9481}" sibTransId="{8C59CE27-EBBC-484C-B6B2-AC226E2340EA}"/>
    <dgm:cxn modelId="{5DEADD72-D6AA-4E43-B364-0A9F8D25A501}" type="presOf" srcId="{5B715FB3-2EFD-432B-BE8C-7D4A372724A1}" destId="{7E4E7929-4FC6-475A-B5ED-17B6705EF8F2}" srcOrd="0" destOrd="0" presId="urn:microsoft.com/office/officeart/2008/layout/VerticalCurvedList"/>
    <dgm:cxn modelId="{3C9CB5E6-BF37-4C35-919F-A1BD43ACD733}" type="presOf" srcId="{A0A0DF6A-E032-4FA3-B21D-CB91C2178C2D}" destId="{C272FBAC-E29C-4E22-80AE-9197E426EAD8}" srcOrd="0" destOrd="0" presId="urn:microsoft.com/office/officeart/2008/layout/VerticalCurvedList"/>
    <dgm:cxn modelId="{7A374CFA-6018-4DFF-AA2D-7A65080D388C}" srcId="{E555180C-836A-4413-9FC4-E63B712A3FD8}" destId="{A0A0DF6A-E032-4FA3-B21D-CB91C2178C2D}" srcOrd="6" destOrd="0" parTransId="{93E2C579-402B-495E-B6B5-C66C62E050B5}" sibTransId="{B1DE7CDE-07C3-4D83-845C-A28E525E78C6}"/>
    <dgm:cxn modelId="{9EEC53A0-E7F0-4625-82F2-688A32AC6E29}" type="presOf" srcId="{A57E5B8E-31E8-4192-87C3-EA18322A6A6B}" destId="{4A546470-BAEA-4287-AE02-1BF0F0650BB0}" srcOrd="0" destOrd="0" presId="urn:microsoft.com/office/officeart/2008/layout/VerticalCurvedList"/>
    <dgm:cxn modelId="{377C7535-2097-4A21-AE76-4E3B4F7739B5}" type="presOf" srcId="{BE875DE9-2022-400F-AD40-9AFA837FBFEA}" destId="{AF757321-1E9E-4BE7-A697-08800042F221}" srcOrd="0" destOrd="0" presId="urn:microsoft.com/office/officeart/2008/layout/VerticalCurvedList"/>
    <dgm:cxn modelId="{AEFABD2D-136E-4FC2-9097-8206A1BFE36F}" type="presOf" srcId="{A8CDB382-14C8-42C3-B0A6-D9CA06105ABD}" destId="{DDE2C18E-F1AE-438F-9E57-51889E86C103}" srcOrd="0" destOrd="0" presId="urn:microsoft.com/office/officeart/2008/layout/VerticalCurvedList"/>
    <dgm:cxn modelId="{8A0D0831-6B0E-4A57-814F-D870FFFCF4D2}" srcId="{E555180C-836A-4413-9FC4-E63B712A3FD8}" destId="{A8CDB382-14C8-42C3-B0A6-D9CA06105ABD}" srcOrd="5" destOrd="0" parTransId="{06D4DD4D-1ECD-4978-B778-AF19116576A7}" sibTransId="{ED0413DB-51F7-4BCB-819B-43B4BB32BFE8}"/>
    <dgm:cxn modelId="{FF3D29DD-17CF-40CD-9A83-9E744EBE1F4D}" type="presOf" srcId="{E555180C-836A-4413-9FC4-E63B712A3FD8}" destId="{61FFDD41-B4A5-4447-B07E-A4EE28DD8683}" srcOrd="0" destOrd="0" presId="urn:microsoft.com/office/officeart/2008/layout/VerticalCurvedList"/>
    <dgm:cxn modelId="{4D46BDB3-6801-4AFB-9EC8-7D8F29A89636}" srcId="{E555180C-836A-4413-9FC4-E63B712A3FD8}" destId="{C8B219B3-53BB-45BF-84DE-0B1FF7B5903C}" srcOrd="0" destOrd="0" parTransId="{A754E79A-9D00-4FBD-88F6-D9D344EED779}" sibTransId="{BE875DE9-2022-400F-AD40-9AFA837FBFEA}"/>
    <dgm:cxn modelId="{766C6BE5-95A2-4BEC-B3B0-9636A11F7632}" type="presOf" srcId="{DB8FADC7-BC21-4DFB-8256-88434CD25640}" destId="{4F1897E3-AB11-4B22-A1E0-AC6C10F408B9}" srcOrd="0" destOrd="0" presId="urn:microsoft.com/office/officeart/2008/layout/VerticalCurvedList"/>
    <dgm:cxn modelId="{DA533CA0-C938-4DA6-A4F1-98E773452AD1}" type="presParOf" srcId="{61FFDD41-B4A5-4447-B07E-A4EE28DD8683}" destId="{A012D7DA-D37F-4A5E-A25F-0F0645AEC030}" srcOrd="0" destOrd="0" presId="urn:microsoft.com/office/officeart/2008/layout/VerticalCurvedList"/>
    <dgm:cxn modelId="{C56E3E05-DD8B-42C4-9AD3-CE7690CCA6A5}" type="presParOf" srcId="{A012D7DA-D37F-4A5E-A25F-0F0645AEC030}" destId="{681F5EF2-60B3-48B0-A1F8-D425F95EEE3E}" srcOrd="0" destOrd="0" presId="urn:microsoft.com/office/officeart/2008/layout/VerticalCurvedList"/>
    <dgm:cxn modelId="{DCFF6383-8252-4F1D-BCD9-2A060D375AC9}" type="presParOf" srcId="{681F5EF2-60B3-48B0-A1F8-D425F95EEE3E}" destId="{7A64C2CE-9A30-4592-B38E-3D3C54727475}" srcOrd="0" destOrd="0" presId="urn:microsoft.com/office/officeart/2008/layout/VerticalCurvedList"/>
    <dgm:cxn modelId="{3334BDB0-7C29-4A70-8E8D-9EE968FB397E}" type="presParOf" srcId="{681F5EF2-60B3-48B0-A1F8-D425F95EEE3E}" destId="{AF757321-1E9E-4BE7-A697-08800042F221}" srcOrd="1" destOrd="0" presId="urn:microsoft.com/office/officeart/2008/layout/VerticalCurvedList"/>
    <dgm:cxn modelId="{4446C7FA-D5A7-4C84-A648-6B8F1A50F07A}" type="presParOf" srcId="{681F5EF2-60B3-48B0-A1F8-D425F95EEE3E}" destId="{1556C7A2-3CC0-459B-AD3B-E9EC3D8E9D47}" srcOrd="2" destOrd="0" presId="urn:microsoft.com/office/officeart/2008/layout/VerticalCurvedList"/>
    <dgm:cxn modelId="{A0F6CF91-A8F4-4C93-874D-7706B16788D4}" type="presParOf" srcId="{681F5EF2-60B3-48B0-A1F8-D425F95EEE3E}" destId="{956C0D65-C25C-474F-A3F4-3D555C3DA1D8}" srcOrd="3" destOrd="0" presId="urn:microsoft.com/office/officeart/2008/layout/VerticalCurvedList"/>
    <dgm:cxn modelId="{2D9EE878-541C-465D-98C0-8691D3C402A6}" type="presParOf" srcId="{A012D7DA-D37F-4A5E-A25F-0F0645AEC030}" destId="{718B919C-6047-4E49-9A54-9925233F571C}" srcOrd="1" destOrd="0" presId="urn:microsoft.com/office/officeart/2008/layout/VerticalCurvedList"/>
    <dgm:cxn modelId="{2F307452-20BF-4048-B5A1-67A21ADA8878}" type="presParOf" srcId="{A012D7DA-D37F-4A5E-A25F-0F0645AEC030}" destId="{4AC6EA42-5722-4048-8FB3-C031857DF941}" srcOrd="2" destOrd="0" presId="urn:microsoft.com/office/officeart/2008/layout/VerticalCurvedList"/>
    <dgm:cxn modelId="{632446B3-2115-4C51-864D-D77C7F2E6830}" type="presParOf" srcId="{4AC6EA42-5722-4048-8FB3-C031857DF941}" destId="{2FB119D0-61EF-4D8D-8EE5-8A7530CB6C00}" srcOrd="0" destOrd="0" presId="urn:microsoft.com/office/officeart/2008/layout/VerticalCurvedList"/>
    <dgm:cxn modelId="{3E360DDC-9CD1-427C-A58C-9B9F75BB51F9}" type="presParOf" srcId="{A012D7DA-D37F-4A5E-A25F-0F0645AEC030}" destId="{7E4E7929-4FC6-475A-B5ED-17B6705EF8F2}" srcOrd="3" destOrd="0" presId="urn:microsoft.com/office/officeart/2008/layout/VerticalCurvedList"/>
    <dgm:cxn modelId="{D44E7183-B373-4BD9-A173-16197C83C07F}" type="presParOf" srcId="{A012D7DA-D37F-4A5E-A25F-0F0645AEC030}" destId="{FECDD044-1A51-43CB-B0B9-3F25000EF95D}" srcOrd="4" destOrd="0" presId="urn:microsoft.com/office/officeart/2008/layout/VerticalCurvedList"/>
    <dgm:cxn modelId="{CEBFC0FD-1854-43E1-B709-5CA7A4D63AB9}" type="presParOf" srcId="{FECDD044-1A51-43CB-B0B9-3F25000EF95D}" destId="{CF96D2D6-6B96-4A41-8C1F-DAE69A3F27AE}" srcOrd="0" destOrd="0" presId="urn:microsoft.com/office/officeart/2008/layout/VerticalCurvedList"/>
    <dgm:cxn modelId="{36AE957F-0543-455D-A1C1-5EF3A3CD652D}" type="presParOf" srcId="{A012D7DA-D37F-4A5E-A25F-0F0645AEC030}" destId="{2BD246A6-F1F6-4954-A448-44DE2058A0EB}" srcOrd="5" destOrd="0" presId="urn:microsoft.com/office/officeart/2008/layout/VerticalCurvedList"/>
    <dgm:cxn modelId="{3166A6E0-7697-4577-99C8-1BF05751BA1A}" type="presParOf" srcId="{A012D7DA-D37F-4A5E-A25F-0F0645AEC030}" destId="{617F3A95-C7CE-4AC1-BDD3-538CD00A7238}" srcOrd="6" destOrd="0" presId="urn:microsoft.com/office/officeart/2008/layout/VerticalCurvedList"/>
    <dgm:cxn modelId="{59075FC1-11E9-415E-B0CB-4FA9841EEA1A}" type="presParOf" srcId="{617F3A95-C7CE-4AC1-BDD3-538CD00A7238}" destId="{3532D508-3FA9-414B-A352-A1EF9D1275BD}" srcOrd="0" destOrd="0" presId="urn:microsoft.com/office/officeart/2008/layout/VerticalCurvedList"/>
    <dgm:cxn modelId="{96173783-8068-46C6-A7C8-07776B241795}" type="presParOf" srcId="{A012D7DA-D37F-4A5E-A25F-0F0645AEC030}" destId="{4A546470-BAEA-4287-AE02-1BF0F0650BB0}" srcOrd="7" destOrd="0" presId="urn:microsoft.com/office/officeart/2008/layout/VerticalCurvedList"/>
    <dgm:cxn modelId="{DA0BD271-9AED-4A40-B7DB-85E81E88A93C}" type="presParOf" srcId="{A012D7DA-D37F-4A5E-A25F-0F0645AEC030}" destId="{1BBC3ED4-5630-41BE-A844-662E1834C9A5}" srcOrd="8" destOrd="0" presId="urn:microsoft.com/office/officeart/2008/layout/VerticalCurvedList"/>
    <dgm:cxn modelId="{03FDCBBE-3D58-4913-A277-4003A4401FA9}" type="presParOf" srcId="{1BBC3ED4-5630-41BE-A844-662E1834C9A5}" destId="{B2D5173C-FB06-41DA-ACE2-9484308441BC}" srcOrd="0" destOrd="0" presId="urn:microsoft.com/office/officeart/2008/layout/VerticalCurvedList"/>
    <dgm:cxn modelId="{1A3638A2-6F06-4CA4-93F9-ABE1A6D30D13}" type="presParOf" srcId="{A012D7DA-D37F-4A5E-A25F-0F0645AEC030}" destId="{4F1897E3-AB11-4B22-A1E0-AC6C10F408B9}" srcOrd="9" destOrd="0" presId="urn:microsoft.com/office/officeart/2008/layout/VerticalCurvedList"/>
    <dgm:cxn modelId="{FCEBFC70-2A67-4FBE-AEDC-DBC805F11C54}" type="presParOf" srcId="{A012D7DA-D37F-4A5E-A25F-0F0645AEC030}" destId="{EF518AF2-2E5E-4AE4-A0E3-CC39CBC8A6AD}" srcOrd="10" destOrd="0" presId="urn:microsoft.com/office/officeart/2008/layout/VerticalCurvedList"/>
    <dgm:cxn modelId="{5326E3A6-FDDF-4E8F-8A0B-EC96F8240C8E}" type="presParOf" srcId="{EF518AF2-2E5E-4AE4-A0E3-CC39CBC8A6AD}" destId="{9D31E2C2-04B4-4933-81CE-38C2B20C0C96}" srcOrd="0" destOrd="0" presId="urn:microsoft.com/office/officeart/2008/layout/VerticalCurvedList"/>
    <dgm:cxn modelId="{C2ACBCA8-0377-4403-92A4-473A0D9228E7}" type="presParOf" srcId="{A012D7DA-D37F-4A5E-A25F-0F0645AEC030}" destId="{DDE2C18E-F1AE-438F-9E57-51889E86C103}" srcOrd="11" destOrd="0" presId="urn:microsoft.com/office/officeart/2008/layout/VerticalCurvedList"/>
    <dgm:cxn modelId="{86ACA0D0-652E-4BFC-8DA7-7E5B09904AB0}" type="presParOf" srcId="{A012D7DA-D37F-4A5E-A25F-0F0645AEC030}" destId="{3BEA7B15-127D-40A9-BCC5-098A26B52448}" srcOrd="12" destOrd="0" presId="urn:microsoft.com/office/officeart/2008/layout/VerticalCurvedList"/>
    <dgm:cxn modelId="{DD5FC431-E68C-482F-A88E-017F69E23C14}" type="presParOf" srcId="{3BEA7B15-127D-40A9-BCC5-098A26B52448}" destId="{CB04DBF9-684B-4239-8724-59D38CB0865C}" srcOrd="0" destOrd="0" presId="urn:microsoft.com/office/officeart/2008/layout/VerticalCurvedList"/>
    <dgm:cxn modelId="{6C65AB84-AA19-4D38-9794-95E35E819748}" type="presParOf" srcId="{A012D7DA-D37F-4A5E-A25F-0F0645AEC030}" destId="{C272FBAC-E29C-4E22-80AE-9197E426EAD8}" srcOrd="13" destOrd="0" presId="urn:microsoft.com/office/officeart/2008/layout/VerticalCurvedList"/>
    <dgm:cxn modelId="{1B823D02-4768-4A9F-B0F5-00B0C94CD698}" type="presParOf" srcId="{A012D7DA-D37F-4A5E-A25F-0F0645AEC030}" destId="{97691B73-6B06-405E-B906-D242A90A4EA6}" srcOrd="14" destOrd="0" presId="urn:microsoft.com/office/officeart/2008/layout/VerticalCurvedList"/>
    <dgm:cxn modelId="{AF7E8046-2E44-486B-BB4F-5559AF632C28}" type="presParOf" srcId="{97691B73-6B06-405E-B906-D242A90A4EA6}" destId="{4D9E3F81-0C08-4233-A545-81500654B5C3}" srcOrd="0" destOrd="0" presId="urn:microsoft.com/office/officeart/2008/layout/VerticalCurved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396622-7629-4AD9-9333-96E6EE667226}">
      <dsp:nvSpPr>
        <dsp:cNvPr id="0" name=""/>
        <dsp:cNvSpPr/>
      </dsp:nvSpPr>
      <dsp:spPr>
        <a:xfrm>
          <a:off x="0" y="5479"/>
          <a:ext cx="9144000" cy="133341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err="1" smtClean="0">
              <a:solidFill>
                <a:schemeClr val="bg1"/>
              </a:solidFill>
            </a:rPr>
            <a:t>Nghiên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cứu</a:t>
          </a:r>
          <a:r>
            <a:rPr lang="en-US" sz="2600" kern="1200" dirty="0" smtClean="0">
              <a:solidFill>
                <a:schemeClr val="bg1"/>
              </a:solidFill>
            </a:rPr>
            <a:t>, </a:t>
          </a:r>
          <a:r>
            <a:rPr lang="en-US" sz="2600" kern="1200" dirty="0" err="1" smtClean="0">
              <a:solidFill>
                <a:schemeClr val="bg1"/>
              </a:solidFill>
            </a:rPr>
            <a:t>thảo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luận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và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đề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xuất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giải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pháp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nâng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cao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chất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lượng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đào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tạo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trong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Nhà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trường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thông</a:t>
          </a:r>
          <a:r>
            <a:rPr lang="en-US" sz="2600" kern="1200" dirty="0" smtClean="0">
              <a:solidFill>
                <a:schemeClr val="bg1"/>
              </a:solidFill>
            </a:rPr>
            <a:t> minh </a:t>
          </a:r>
          <a:r>
            <a:rPr lang="en-US" sz="2600" kern="1200" dirty="0" err="1" smtClean="0">
              <a:solidFill>
                <a:schemeClr val="bg1"/>
              </a:solidFill>
            </a:rPr>
            <a:t>nhằm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tạo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bước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đột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phá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trong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việc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cung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cấp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nguồn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nhân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lực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có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trình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độ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cao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trong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bối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cảnh</a:t>
          </a:r>
          <a:r>
            <a:rPr lang="en-US" sz="2600" kern="1200" dirty="0" smtClean="0">
              <a:solidFill>
                <a:schemeClr val="bg1"/>
              </a:solidFill>
            </a:rPr>
            <a:t> CMCN 4.0</a:t>
          </a:r>
          <a:endParaRPr lang="en-US" sz="2600" kern="1200" dirty="0">
            <a:solidFill>
              <a:schemeClr val="bg1"/>
            </a:solidFill>
          </a:endParaRPr>
        </a:p>
      </dsp:txBody>
      <dsp:txXfrm>
        <a:off x="0" y="5479"/>
        <a:ext cx="9144000" cy="1333411"/>
      </dsp:txXfrm>
    </dsp:sp>
    <dsp:sp modelId="{9EE3CFDC-CCF3-4374-94EB-057EF21F27A4}">
      <dsp:nvSpPr>
        <dsp:cNvPr id="0" name=""/>
        <dsp:cNvSpPr/>
      </dsp:nvSpPr>
      <dsp:spPr>
        <a:xfrm>
          <a:off x="0" y="1405561"/>
          <a:ext cx="9144000" cy="133341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err="1" smtClean="0">
              <a:solidFill>
                <a:schemeClr val="bg1"/>
              </a:solidFill>
            </a:rPr>
            <a:t>Kỳ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vọng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sẽ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tạo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lập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diễn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đàn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giúp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các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bộ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phận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tham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mưu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của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đơn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vị</a:t>
          </a:r>
          <a:r>
            <a:rPr lang="en-US" sz="2600" kern="1200" dirty="0" smtClean="0">
              <a:solidFill>
                <a:schemeClr val="bg1"/>
              </a:solidFill>
            </a:rPr>
            <a:t>, </a:t>
          </a:r>
          <a:r>
            <a:rPr lang="en-US" sz="2600" kern="1200" dirty="0" err="1" smtClean="0">
              <a:solidFill>
                <a:schemeClr val="bg1"/>
              </a:solidFill>
            </a:rPr>
            <a:t>các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nhà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nghiên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cứu</a:t>
          </a:r>
          <a:r>
            <a:rPr lang="en-US" sz="2600" kern="1200" dirty="0" smtClean="0">
              <a:solidFill>
                <a:schemeClr val="bg1"/>
              </a:solidFill>
            </a:rPr>
            <a:t>, </a:t>
          </a:r>
          <a:r>
            <a:rPr lang="en-US" sz="2600" kern="1200" dirty="0" err="1" smtClean="0">
              <a:solidFill>
                <a:schemeClr val="bg1"/>
              </a:solidFill>
            </a:rPr>
            <a:t>các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chuyên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gia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và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cộng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đồng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doanh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nghiệp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thảo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luận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về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định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hướng</a:t>
          </a:r>
          <a:r>
            <a:rPr lang="en-US" sz="2600" kern="1200" dirty="0" smtClean="0">
              <a:solidFill>
                <a:schemeClr val="bg1"/>
              </a:solidFill>
            </a:rPr>
            <a:t>, </a:t>
          </a:r>
          <a:r>
            <a:rPr lang="en-US" sz="2600" kern="1200" dirty="0" err="1" smtClean="0">
              <a:solidFill>
                <a:schemeClr val="bg1"/>
              </a:solidFill>
            </a:rPr>
            <a:t>các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giải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pháp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quản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trị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và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đào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tạo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nguồn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nhân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lực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đáp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ứng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công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nghiệp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thông</a:t>
          </a:r>
          <a:r>
            <a:rPr lang="en-US" sz="2600" kern="1200" dirty="0" smtClean="0">
              <a:solidFill>
                <a:schemeClr val="bg1"/>
              </a:solidFill>
            </a:rPr>
            <a:t> minh </a:t>
          </a:r>
          <a:r>
            <a:rPr lang="en-US" sz="2600" kern="1200" dirty="0" err="1" smtClean="0">
              <a:solidFill>
                <a:schemeClr val="bg1"/>
              </a:solidFill>
            </a:rPr>
            <a:t>tại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Việt</a:t>
          </a:r>
          <a:r>
            <a:rPr lang="en-US" sz="2600" kern="1200" dirty="0" smtClean="0">
              <a:solidFill>
                <a:schemeClr val="bg1"/>
              </a:solidFill>
            </a:rPr>
            <a:t> Nam</a:t>
          </a:r>
          <a:endParaRPr lang="en-US" sz="2600" kern="1200" dirty="0">
            <a:solidFill>
              <a:schemeClr val="bg1"/>
            </a:solidFill>
          </a:endParaRPr>
        </a:p>
      </dsp:txBody>
      <dsp:txXfrm>
        <a:off x="0" y="1405561"/>
        <a:ext cx="9144000" cy="1333411"/>
      </dsp:txXfrm>
    </dsp:sp>
    <dsp:sp modelId="{05B216E6-29DD-47EE-A3BF-3FF5CE6F1BCC}">
      <dsp:nvSpPr>
        <dsp:cNvPr id="0" name=""/>
        <dsp:cNvSpPr/>
      </dsp:nvSpPr>
      <dsp:spPr>
        <a:xfrm>
          <a:off x="702000" y="2805643"/>
          <a:ext cx="7740000" cy="133341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err="1" smtClean="0">
              <a:solidFill>
                <a:schemeClr val="bg1"/>
              </a:solidFill>
            </a:rPr>
            <a:t>Tạo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lập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kênh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kết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nối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các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trường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đại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học</a:t>
          </a:r>
          <a:r>
            <a:rPr lang="en-US" sz="2600" kern="1200" dirty="0" smtClean="0">
              <a:solidFill>
                <a:schemeClr val="bg1"/>
              </a:solidFill>
            </a:rPr>
            <a:t>, </a:t>
          </a:r>
          <a:r>
            <a:rPr lang="en-US" sz="2600" kern="1200" dirty="0" err="1" smtClean="0">
              <a:solidFill>
                <a:schemeClr val="bg1"/>
              </a:solidFill>
            </a:rPr>
            <a:t>cao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đẳng</a:t>
          </a:r>
          <a:r>
            <a:rPr lang="en-US" sz="2600" kern="1200" dirty="0" smtClean="0">
              <a:solidFill>
                <a:schemeClr val="bg1"/>
              </a:solidFill>
            </a:rPr>
            <a:t>, </a:t>
          </a:r>
          <a:r>
            <a:rPr lang="en-US" sz="2600" kern="1200" dirty="0" err="1" smtClean="0">
              <a:solidFill>
                <a:schemeClr val="bg1"/>
              </a:solidFill>
            </a:rPr>
            <a:t>doanh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nghiệp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trong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và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ngoài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nước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đến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tìm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hiểu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cơ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hội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hợp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tác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xây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dựng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trường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cao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đẳng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thông</a:t>
          </a:r>
          <a:r>
            <a:rPr lang="en-US" sz="2600" kern="1200" dirty="0" smtClean="0">
              <a:solidFill>
                <a:schemeClr val="bg1"/>
              </a:solidFill>
            </a:rPr>
            <a:t> minh </a:t>
          </a:r>
          <a:r>
            <a:rPr lang="en-US" sz="2600" kern="1200" dirty="0" err="1" smtClean="0">
              <a:solidFill>
                <a:schemeClr val="bg1"/>
              </a:solidFill>
            </a:rPr>
            <a:t>tại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Việt</a:t>
          </a:r>
          <a:r>
            <a:rPr lang="en-US" sz="2600" kern="1200" dirty="0" smtClean="0">
              <a:solidFill>
                <a:schemeClr val="bg1"/>
              </a:solidFill>
            </a:rPr>
            <a:t> Nam</a:t>
          </a:r>
          <a:endParaRPr lang="en-US" sz="2600" kern="1200" dirty="0">
            <a:solidFill>
              <a:schemeClr val="bg1"/>
            </a:solidFill>
          </a:endParaRPr>
        </a:p>
      </dsp:txBody>
      <dsp:txXfrm>
        <a:off x="702000" y="2805643"/>
        <a:ext cx="7740000" cy="1333411"/>
      </dsp:txXfrm>
    </dsp:sp>
    <dsp:sp modelId="{A76F419F-F766-442B-AB8C-D612756B4517}">
      <dsp:nvSpPr>
        <dsp:cNvPr id="0" name=""/>
        <dsp:cNvSpPr/>
      </dsp:nvSpPr>
      <dsp:spPr>
        <a:xfrm>
          <a:off x="162000" y="4205725"/>
          <a:ext cx="8820000" cy="133341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err="1" smtClean="0">
              <a:solidFill>
                <a:schemeClr val="bg1"/>
              </a:solidFill>
            </a:rPr>
            <a:t>Tạo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cơ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hội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cho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người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tham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dự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được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tham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quan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thiết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bị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đào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tạo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tự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làm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của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Nhà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trường</a:t>
          </a:r>
          <a:r>
            <a:rPr lang="en-US" sz="2600" kern="1200" dirty="0" smtClean="0">
              <a:solidFill>
                <a:schemeClr val="bg1"/>
              </a:solidFill>
            </a:rPr>
            <a:t>, </a:t>
          </a:r>
          <a:r>
            <a:rPr lang="en-US" sz="2600" kern="1200" dirty="0" err="1" smtClean="0">
              <a:solidFill>
                <a:schemeClr val="bg1"/>
              </a:solidFill>
            </a:rPr>
            <a:t>thiết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bị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thông</a:t>
          </a:r>
          <a:r>
            <a:rPr lang="en-US" sz="2600" kern="1200" dirty="0" smtClean="0">
              <a:solidFill>
                <a:schemeClr val="bg1"/>
              </a:solidFill>
            </a:rPr>
            <a:t> minh, </a:t>
          </a:r>
          <a:r>
            <a:rPr lang="en-US" sz="2600" kern="1200" dirty="0" err="1" smtClean="0">
              <a:solidFill>
                <a:schemeClr val="bg1"/>
              </a:solidFill>
            </a:rPr>
            <a:t>các</a:t>
          </a:r>
          <a:r>
            <a:rPr lang="en-US" sz="2600" kern="1200" dirty="0" smtClean="0">
              <a:solidFill>
                <a:schemeClr val="bg1"/>
              </a:solidFill>
            </a:rPr>
            <a:t>  </a:t>
          </a:r>
          <a:r>
            <a:rPr lang="en-US" sz="2600" kern="1200" dirty="0" err="1" smtClean="0">
              <a:solidFill>
                <a:schemeClr val="bg1"/>
              </a:solidFill>
            </a:rPr>
            <a:t>công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nghệ</a:t>
          </a:r>
          <a:r>
            <a:rPr lang="en-US" sz="2600" kern="1200" dirty="0" smtClean="0">
              <a:solidFill>
                <a:schemeClr val="bg1"/>
              </a:solidFill>
            </a:rPr>
            <a:t> GDNN 4.0  </a:t>
          </a:r>
          <a:r>
            <a:rPr lang="en-US" sz="2600" kern="1200" dirty="0" err="1" smtClean="0">
              <a:solidFill>
                <a:schemeClr val="bg1"/>
              </a:solidFill>
            </a:rPr>
            <a:t>tại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các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gian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hàng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triển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lãm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trong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khu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vực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hội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thảo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khoa</a:t>
          </a:r>
          <a:r>
            <a:rPr lang="en-US" sz="2600" kern="1200" dirty="0" smtClean="0">
              <a:solidFill>
                <a:schemeClr val="bg1"/>
              </a:solidFill>
            </a:rPr>
            <a:t> </a:t>
          </a:r>
          <a:r>
            <a:rPr lang="en-US" sz="2600" kern="1200" dirty="0" err="1" smtClean="0">
              <a:solidFill>
                <a:schemeClr val="bg1"/>
              </a:solidFill>
            </a:rPr>
            <a:t>học</a:t>
          </a:r>
          <a:endParaRPr lang="en-US" sz="2600" kern="1200" dirty="0">
            <a:solidFill>
              <a:schemeClr val="bg1"/>
            </a:solidFill>
          </a:endParaRPr>
        </a:p>
      </dsp:txBody>
      <dsp:txXfrm>
        <a:off x="162000" y="4205725"/>
        <a:ext cx="8820000" cy="133341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757321-1E9E-4BE7-A697-08800042F221}">
      <dsp:nvSpPr>
        <dsp:cNvPr id="0" name=""/>
        <dsp:cNvSpPr/>
      </dsp:nvSpPr>
      <dsp:spPr>
        <a:xfrm>
          <a:off x="-5614586" y="-859990"/>
          <a:ext cx="6688533" cy="6688533"/>
        </a:xfrm>
        <a:prstGeom prst="blockArc">
          <a:avLst>
            <a:gd name="adj1" fmla="val 18900000"/>
            <a:gd name="adj2" fmla="val 2700000"/>
            <a:gd name="adj3" fmla="val 323"/>
          </a:avLst>
        </a:pr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8B919C-6047-4E49-9A54-9925233F571C}">
      <dsp:nvSpPr>
        <dsp:cNvPr id="0" name=""/>
        <dsp:cNvSpPr/>
      </dsp:nvSpPr>
      <dsp:spPr>
        <a:xfrm>
          <a:off x="348543" y="148564"/>
          <a:ext cx="8189573" cy="606154"/>
        </a:xfrm>
        <a:prstGeom prst="rect">
          <a:avLst/>
        </a:prstGeom>
        <a:solidFill>
          <a:schemeClr val="accent3">
            <a:lumMod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841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rgbClr val="FFC000"/>
              </a:solidFill>
            </a:rPr>
            <a:t>Phát triển mô hình quản trị Nhà trường thông minh tại Việt Nam: cơ hội và thách thức</a:t>
          </a:r>
          <a:endParaRPr lang="en-US" sz="2000" kern="1200" dirty="0">
            <a:solidFill>
              <a:srgbClr val="FFC000"/>
            </a:solidFill>
          </a:endParaRPr>
        </a:p>
      </dsp:txBody>
      <dsp:txXfrm>
        <a:off x="348543" y="148564"/>
        <a:ext cx="8189573" cy="606154"/>
      </dsp:txXfrm>
    </dsp:sp>
    <dsp:sp modelId="{2FB119D0-61EF-4D8D-8EE5-8A7530CB6C00}">
      <dsp:nvSpPr>
        <dsp:cNvPr id="0" name=""/>
        <dsp:cNvSpPr/>
      </dsp:nvSpPr>
      <dsp:spPr>
        <a:xfrm>
          <a:off x="66330" y="169427"/>
          <a:ext cx="564427" cy="5644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4E7929-4FC6-475A-B5ED-17B6705EF8F2}">
      <dsp:nvSpPr>
        <dsp:cNvPr id="0" name=""/>
        <dsp:cNvSpPr/>
      </dsp:nvSpPr>
      <dsp:spPr>
        <a:xfrm>
          <a:off x="757455" y="812161"/>
          <a:ext cx="7780662" cy="634380"/>
        </a:xfrm>
        <a:prstGeom prst="rect">
          <a:avLst/>
        </a:prstGeom>
        <a:solidFill>
          <a:schemeClr val="accent3">
            <a:lumMod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841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rgbClr val="FFC000"/>
              </a:solidFill>
            </a:rPr>
            <a:t>Ứng dụng Công nghệ thông tin trong quản trị Nhà trường thông minh trong bối cảnh </a:t>
          </a:r>
          <a:r>
            <a:rPr lang="en-US" sz="2000" kern="1200" dirty="0" smtClean="0">
              <a:solidFill>
                <a:srgbClr val="FFC000"/>
              </a:solidFill>
            </a:rPr>
            <a:t>CMCN </a:t>
          </a:r>
          <a:r>
            <a:rPr lang="vi-VN" sz="2000" kern="1200" dirty="0" smtClean="0">
              <a:solidFill>
                <a:srgbClr val="FFC000"/>
              </a:solidFill>
            </a:rPr>
            <a:t>4.0</a:t>
          </a:r>
          <a:endParaRPr lang="en-US" sz="2000" kern="1200" dirty="0">
            <a:solidFill>
              <a:srgbClr val="FFC000"/>
            </a:solidFill>
          </a:endParaRPr>
        </a:p>
      </dsp:txBody>
      <dsp:txXfrm>
        <a:off x="757455" y="812161"/>
        <a:ext cx="7780662" cy="634380"/>
      </dsp:txXfrm>
    </dsp:sp>
    <dsp:sp modelId="{CF96D2D6-6B96-4A41-8C1F-DAE69A3F27AE}">
      <dsp:nvSpPr>
        <dsp:cNvPr id="0" name=""/>
        <dsp:cNvSpPr/>
      </dsp:nvSpPr>
      <dsp:spPr>
        <a:xfrm>
          <a:off x="475241" y="847138"/>
          <a:ext cx="564427" cy="564427"/>
        </a:xfrm>
        <a:prstGeom prst="ellipse">
          <a:avLst/>
        </a:prstGeom>
        <a:solidFill>
          <a:schemeClr val="tx1">
            <a:lumMod val="50000"/>
          </a:schemeClr>
        </a:solidFill>
        <a:ln w="9525" cap="flat" cmpd="sng" algn="ctr">
          <a:solidFill>
            <a:schemeClr val="accent1">
              <a:shade val="80000"/>
              <a:hueOff val="43120"/>
              <a:satOff val="135"/>
              <a:lumOff val="4023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D246A6-F1F6-4954-A448-44DE2058A0EB}">
      <dsp:nvSpPr>
        <dsp:cNvPr id="0" name=""/>
        <dsp:cNvSpPr/>
      </dsp:nvSpPr>
      <dsp:spPr>
        <a:xfrm>
          <a:off x="981537" y="1537658"/>
          <a:ext cx="7556580" cy="537813"/>
        </a:xfrm>
        <a:prstGeom prst="rect">
          <a:avLst/>
        </a:prstGeom>
        <a:solidFill>
          <a:schemeClr val="accent3">
            <a:lumMod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841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rgbClr val="FFC000"/>
              </a:solidFill>
            </a:rPr>
            <a:t>Giải pháp quản lý hoạt động đào tạo trong Nhà trường thông minh</a:t>
          </a:r>
          <a:endParaRPr lang="en-US" sz="2000" kern="1200" dirty="0">
            <a:solidFill>
              <a:srgbClr val="FFC000"/>
            </a:solidFill>
          </a:endParaRPr>
        </a:p>
      </dsp:txBody>
      <dsp:txXfrm>
        <a:off x="981537" y="1537658"/>
        <a:ext cx="7556580" cy="537813"/>
      </dsp:txXfrm>
    </dsp:sp>
    <dsp:sp modelId="{3532D508-3FA9-414B-A352-A1EF9D1275BD}">
      <dsp:nvSpPr>
        <dsp:cNvPr id="0" name=""/>
        <dsp:cNvSpPr/>
      </dsp:nvSpPr>
      <dsp:spPr>
        <a:xfrm>
          <a:off x="699323" y="1524351"/>
          <a:ext cx="564427" cy="564427"/>
        </a:xfrm>
        <a:prstGeom prst="ellipse">
          <a:avLst/>
        </a:prstGeom>
        <a:solidFill>
          <a:srgbClr val="C00000"/>
        </a:solidFill>
        <a:ln w="9525" cap="flat" cmpd="sng" algn="ctr">
          <a:solidFill>
            <a:schemeClr val="accent1">
              <a:shade val="80000"/>
              <a:hueOff val="86240"/>
              <a:satOff val="271"/>
              <a:lumOff val="804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546470-BAEA-4287-AE02-1BF0F0650BB0}">
      <dsp:nvSpPr>
        <dsp:cNvPr id="0" name=""/>
        <dsp:cNvSpPr/>
      </dsp:nvSpPr>
      <dsp:spPr>
        <a:xfrm>
          <a:off x="1053084" y="2201256"/>
          <a:ext cx="7485033" cy="566039"/>
        </a:xfrm>
        <a:prstGeom prst="rect">
          <a:avLst/>
        </a:prstGeom>
        <a:solidFill>
          <a:schemeClr val="accent3">
            <a:lumMod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841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solidFill>
                <a:srgbClr val="FFC000"/>
              </a:solidFill>
            </a:rPr>
            <a:t>Giải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pháp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phát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triển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vi-VN" sz="2000" kern="1200" dirty="0" smtClean="0">
              <a:solidFill>
                <a:srgbClr val="FFC000"/>
              </a:solidFill>
            </a:rPr>
            <a:t>đội ngũ </a:t>
          </a:r>
          <a:r>
            <a:rPr lang="en-US" sz="2000" kern="1200" dirty="0" smtClean="0">
              <a:solidFill>
                <a:srgbClr val="FFC000"/>
              </a:solidFill>
            </a:rPr>
            <a:t>GV</a:t>
          </a:r>
          <a:r>
            <a:rPr lang="vi-VN" sz="2000" kern="1200" dirty="0" smtClean="0">
              <a:solidFill>
                <a:srgbClr val="FFC000"/>
              </a:solidFill>
            </a:rPr>
            <a:t>, </a:t>
          </a:r>
          <a:r>
            <a:rPr lang="en-US" sz="2000" kern="1200" dirty="0" smtClean="0">
              <a:solidFill>
                <a:srgbClr val="FFC000"/>
              </a:solidFill>
            </a:rPr>
            <a:t>CBQL GDNN </a:t>
          </a:r>
          <a:r>
            <a:rPr lang="vi-VN" sz="2000" kern="1200" dirty="0" smtClean="0">
              <a:solidFill>
                <a:srgbClr val="FFC000"/>
              </a:solidFill>
            </a:rPr>
            <a:t>trong mô hình Nhà trường thông minh tại Việt Nam</a:t>
          </a:r>
          <a:endParaRPr lang="en-US" sz="2000" kern="1200" dirty="0">
            <a:solidFill>
              <a:srgbClr val="FFC000"/>
            </a:solidFill>
          </a:endParaRPr>
        </a:p>
      </dsp:txBody>
      <dsp:txXfrm>
        <a:off x="1053084" y="2201256"/>
        <a:ext cx="7485033" cy="566039"/>
      </dsp:txXfrm>
    </dsp:sp>
    <dsp:sp modelId="{B2D5173C-FB06-41DA-ACE2-9484308441BC}">
      <dsp:nvSpPr>
        <dsp:cNvPr id="0" name=""/>
        <dsp:cNvSpPr/>
      </dsp:nvSpPr>
      <dsp:spPr>
        <a:xfrm>
          <a:off x="770870" y="2202062"/>
          <a:ext cx="564427" cy="564427"/>
        </a:xfrm>
        <a:prstGeom prst="ellipse">
          <a:avLst/>
        </a:prstGeom>
        <a:solidFill>
          <a:srgbClr val="FFC000"/>
        </a:solidFill>
        <a:ln w="9525" cap="flat" cmpd="sng" algn="ctr">
          <a:solidFill>
            <a:schemeClr val="accent1">
              <a:shade val="80000"/>
              <a:hueOff val="129361"/>
              <a:satOff val="406"/>
              <a:lumOff val="1207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1897E3-AB11-4B22-A1E0-AC6C10F408B9}">
      <dsp:nvSpPr>
        <dsp:cNvPr id="0" name=""/>
        <dsp:cNvSpPr/>
      </dsp:nvSpPr>
      <dsp:spPr>
        <a:xfrm>
          <a:off x="981537" y="2864853"/>
          <a:ext cx="7556580" cy="594265"/>
        </a:xfrm>
        <a:prstGeom prst="rect">
          <a:avLst/>
        </a:prstGeom>
        <a:solidFill>
          <a:schemeClr val="accent3">
            <a:lumMod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841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solidFill>
                <a:srgbClr val="FFC000"/>
              </a:solidFill>
            </a:rPr>
            <a:t>Giải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pháp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quản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lý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tài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chính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và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nguồn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lực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trong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vi-VN" sz="2000" kern="1200" dirty="0" smtClean="0">
              <a:solidFill>
                <a:srgbClr val="FFC000"/>
              </a:solidFill>
            </a:rPr>
            <a:t>Nhà trường thông minh</a:t>
          </a:r>
          <a:endParaRPr lang="en-US" sz="2000" kern="1200" dirty="0">
            <a:solidFill>
              <a:srgbClr val="FFC000"/>
            </a:solidFill>
          </a:endParaRPr>
        </a:p>
      </dsp:txBody>
      <dsp:txXfrm>
        <a:off x="981537" y="2864853"/>
        <a:ext cx="7556580" cy="594265"/>
      </dsp:txXfrm>
    </dsp:sp>
    <dsp:sp modelId="{9D31E2C2-04B4-4933-81CE-38C2B20C0C96}">
      <dsp:nvSpPr>
        <dsp:cNvPr id="0" name=""/>
        <dsp:cNvSpPr/>
      </dsp:nvSpPr>
      <dsp:spPr>
        <a:xfrm>
          <a:off x="699323" y="2879772"/>
          <a:ext cx="564427" cy="564427"/>
        </a:xfrm>
        <a:prstGeom prst="ellipse">
          <a:avLst/>
        </a:prstGeom>
        <a:solidFill>
          <a:srgbClr val="92D050"/>
        </a:solidFill>
        <a:ln w="9525" cap="flat" cmpd="sng" algn="ctr">
          <a:solidFill>
            <a:schemeClr val="accent1">
              <a:shade val="80000"/>
              <a:hueOff val="172481"/>
              <a:satOff val="541"/>
              <a:lumOff val="16093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E2C18E-F1AE-438F-9E57-51889E86C103}">
      <dsp:nvSpPr>
        <dsp:cNvPr id="0" name=""/>
        <dsp:cNvSpPr/>
      </dsp:nvSpPr>
      <dsp:spPr>
        <a:xfrm>
          <a:off x="757455" y="3527457"/>
          <a:ext cx="7780662" cy="623484"/>
        </a:xfrm>
        <a:prstGeom prst="rect">
          <a:avLst/>
        </a:prstGeom>
        <a:solidFill>
          <a:schemeClr val="accent3">
            <a:lumMod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841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solidFill>
                <a:srgbClr val="FFC000"/>
              </a:solidFill>
            </a:rPr>
            <a:t>Phát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triển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gắn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kết</a:t>
          </a:r>
          <a:r>
            <a:rPr lang="en-US" sz="2000" kern="1200" dirty="0" smtClean="0">
              <a:solidFill>
                <a:srgbClr val="FFC000"/>
              </a:solidFill>
            </a:rPr>
            <a:t> DN </a:t>
          </a:r>
          <a:r>
            <a:rPr lang="en-US" sz="2000" kern="1200" dirty="0" err="1" smtClean="0">
              <a:solidFill>
                <a:srgbClr val="FFC000"/>
              </a:solidFill>
            </a:rPr>
            <a:t>trong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Thành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phố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thông</a:t>
          </a:r>
          <a:r>
            <a:rPr lang="en-US" sz="2000" kern="1200" dirty="0" smtClean="0">
              <a:solidFill>
                <a:srgbClr val="FFC000"/>
              </a:solidFill>
            </a:rPr>
            <a:t> minh </a:t>
          </a:r>
          <a:r>
            <a:rPr lang="en-US" sz="2000" kern="1200" dirty="0" err="1" smtClean="0">
              <a:solidFill>
                <a:srgbClr val="FFC000"/>
              </a:solidFill>
            </a:rPr>
            <a:t>phù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hợp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với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mô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hình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Nhà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trường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thông</a:t>
          </a:r>
          <a:r>
            <a:rPr lang="en-US" sz="2000" kern="1200" dirty="0" smtClean="0">
              <a:solidFill>
                <a:srgbClr val="FFC000"/>
              </a:solidFill>
            </a:rPr>
            <a:t> minh </a:t>
          </a:r>
          <a:r>
            <a:rPr lang="en-US" sz="2000" kern="1200" dirty="0" err="1" smtClean="0">
              <a:solidFill>
                <a:srgbClr val="FFC000"/>
              </a:solidFill>
            </a:rPr>
            <a:t>và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bối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cánh</a:t>
          </a:r>
          <a:r>
            <a:rPr lang="en-US" sz="2000" kern="1200" dirty="0" smtClean="0">
              <a:solidFill>
                <a:srgbClr val="FFC000"/>
              </a:solidFill>
            </a:rPr>
            <a:t> CMCN 4.0</a:t>
          </a:r>
          <a:endParaRPr lang="en-US" sz="2000" kern="1200" dirty="0">
            <a:solidFill>
              <a:srgbClr val="FFC000"/>
            </a:solidFill>
          </a:endParaRPr>
        </a:p>
      </dsp:txBody>
      <dsp:txXfrm>
        <a:off x="757455" y="3527457"/>
        <a:ext cx="7780662" cy="623484"/>
      </dsp:txXfrm>
    </dsp:sp>
    <dsp:sp modelId="{CB04DBF9-684B-4239-8724-59D38CB0865C}">
      <dsp:nvSpPr>
        <dsp:cNvPr id="0" name=""/>
        <dsp:cNvSpPr/>
      </dsp:nvSpPr>
      <dsp:spPr>
        <a:xfrm>
          <a:off x="475241" y="3556986"/>
          <a:ext cx="564427" cy="564427"/>
        </a:xfrm>
        <a:prstGeom prst="ellipse">
          <a:avLst/>
        </a:prstGeom>
        <a:solidFill>
          <a:srgbClr val="7030A0"/>
        </a:solidFill>
        <a:ln w="9525" cap="flat" cmpd="sng" algn="ctr">
          <a:solidFill>
            <a:schemeClr val="accent1">
              <a:shade val="80000"/>
              <a:hueOff val="215601"/>
              <a:satOff val="677"/>
              <a:lumOff val="2011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72FBAC-E29C-4E22-80AE-9197E426EAD8}">
      <dsp:nvSpPr>
        <dsp:cNvPr id="0" name=""/>
        <dsp:cNvSpPr/>
      </dsp:nvSpPr>
      <dsp:spPr>
        <a:xfrm>
          <a:off x="348543" y="4276728"/>
          <a:ext cx="8189573" cy="480363"/>
        </a:xfrm>
        <a:prstGeom prst="rect">
          <a:avLst/>
        </a:prstGeom>
        <a:solidFill>
          <a:schemeClr val="accent3">
            <a:lumMod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841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solidFill>
                <a:srgbClr val="FFC000"/>
              </a:solidFill>
            </a:rPr>
            <a:t>Xây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dựng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mô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hình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quản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trị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hỗ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trợ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khởi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nghiệp</a:t>
          </a:r>
          <a:r>
            <a:rPr lang="en-US" sz="2000" kern="1200" dirty="0" smtClean="0">
              <a:solidFill>
                <a:srgbClr val="FFC000"/>
              </a:solidFill>
            </a:rPr>
            <a:t>, </a:t>
          </a:r>
          <a:r>
            <a:rPr lang="en-US" sz="2000" kern="1200" dirty="0" err="1" smtClean="0">
              <a:solidFill>
                <a:srgbClr val="FFC000"/>
              </a:solidFill>
            </a:rPr>
            <a:t>tư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duy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sáng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tạo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trong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Nhà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trường</a:t>
          </a:r>
          <a:r>
            <a:rPr lang="en-US" sz="2000" kern="1200" dirty="0" smtClean="0">
              <a:solidFill>
                <a:srgbClr val="FFC000"/>
              </a:solidFill>
            </a:rPr>
            <a:t> </a:t>
          </a:r>
          <a:r>
            <a:rPr lang="en-US" sz="2000" kern="1200" dirty="0" err="1" smtClean="0">
              <a:solidFill>
                <a:srgbClr val="FFC000"/>
              </a:solidFill>
            </a:rPr>
            <a:t>thông</a:t>
          </a:r>
          <a:r>
            <a:rPr lang="en-US" sz="2000" kern="1200" dirty="0" smtClean="0">
              <a:solidFill>
                <a:srgbClr val="FFC000"/>
              </a:solidFill>
            </a:rPr>
            <a:t> minh</a:t>
          </a:r>
          <a:endParaRPr lang="en-US" sz="2000" kern="1200" dirty="0">
            <a:solidFill>
              <a:srgbClr val="FFC000"/>
            </a:solidFill>
          </a:endParaRPr>
        </a:p>
      </dsp:txBody>
      <dsp:txXfrm>
        <a:off x="348543" y="4276728"/>
        <a:ext cx="8189573" cy="480363"/>
      </dsp:txXfrm>
    </dsp:sp>
    <dsp:sp modelId="{4D9E3F81-0C08-4233-A545-81500654B5C3}">
      <dsp:nvSpPr>
        <dsp:cNvPr id="0" name=""/>
        <dsp:cNvSpPr/>
      </dsp:nvSpPr>
      <dsp:spPr>
        <a:xfrm>
          <a:off x="66330" y="4234696"/>
          <a:ext cx="564427" cy="564427"/>
        </a:xfrm>
        <a:prstGeom prst="ellipse">
          <a:avLst/>
        </a:prstGeom>
        <a:solidFill>
          <a:srgbClr val="002060"/>
        </a:solidFill>
        <a:ln w="9525" cap="flat" cmpd="sng" algn="ctr">
          <a:solidFill>
            <a:schemeClr val="accent1">
              <a:shade val="80000"/>
              <a:hueOff val="258721"/>
              <a:satOff val="812"/>
              <a:lumOff val="2413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834" cy="464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2461" y="0"/>
            <a:ext cx="2970834" cy="464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860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7251"/>
            <a:ext cx="2970834" cy="464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860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2461" y="8827251"/>
            <a:ext cx="2970834" cy="464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639306A-0058-43F6-8568-97FF8F6598E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4905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834" cy="4643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2461" y="0"/>
            <a:ext cx="2970834" cy="4643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76892F-0401-4948-9CFA-03222ADC9733}" type="datetimeFigureOut">
              <a:rPr lang="vi-VN" smtClean="0"/>
              <a:t>11/10/2019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3313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4870" y="4413626"/>
            <a:ext cx="5485086" cy="41822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7251"/>
            <a:ext cx="2970834" cy="4643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2461" y="8827251"/>
            <a:ext cx="2970834" cy="4643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DD754E-9257-4DD1-B97D-7104E4DD8FC0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23802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 bwMode="lt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657600" y="5562600"/>
            <a:ext cx="1841500" cy="79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Company</a:t>
            </a:r>
          </a:p>
          <a:p>
            <a:r>
              <a:rPr lang="en-US" sz="2800" b="1" dirty="0">
                <a:solidFill>
                  <a:schemeClr val="tx2"/>
                </a:solidFill>
                <a:latin typeface="Verdana" pitchFamily="34" charset="0"/>
              </a:rPr>
              <a:t>LOGO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548680"/>
            <a:ext cx="7559040" cy="26852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27CB0A-45BB-48A0-8CF9-DE4C9A8AECB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488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ADFBD-2C61-4903-A4F3-9878382D899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971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143000"/>
            <a:ext cx="42291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143000"/>
            <a:ext cx="42291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C64A5E-F0C5-47D6-979B-5E29CCA693C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67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382FFF-2C74-4FB1-9A35-D6858AF90A6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112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BF5CDE-0AF0-4FF6-9F5F-02F739715E7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6932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4567EF-572D-4DC6-9792-82938EFA003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866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0BE774-37DF-48DC-8E36-1A4AC54E2A2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263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2D55D2-77CB-4C6C-9FB4-892CDE9AC44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292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F89371-560F-469A-8076-138DD25FB50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246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6550" y="152400"/>
            <a:ext cx="2152650" cy="62388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152400"/>
            <a:ext cx="6305550" cy="62388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2233C3-CA70-473E-87FF-8801CC468CF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7006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610600" cy="6715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228600" y="1143000"/>
            <a:ext cx="8610600" cy="524827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00800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00800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400800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4E84F8BC-00D8-432C-A9E4-5E9147B049D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115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Rectangle 17"/>
          <p:cNvSpPr>
            <a:spLocks noChangeArrowheads="1"/>
          </p:cNvSpPr>
          <p:nvPr/>
        </p:nvSpPr>
        <p:spPr bwMode="white">
          <a:xfrm>
            <a:off x="0" y="0"/>
            <a:ext cx="9144000" cy="76517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white">
          <a:xfrm>
            <a:off x="0" y="908050"/>
            <a:ext cx="9144000" cy="5949950"/>
          </a:xfrm>
          <a:prstGeom prst="rect">
            <a:avLst/>
          </a:prstGeom>
          <a:gradFill rotWithShape="1">
            <a:gsLst>
              <a:gs pos="0">
                <a:schemeClr val="bg1">
                  <a:gamma/>
                  <a:shade val="46275"/>
                  <a:invGamma/>
                </a:schemeClr>
              </a:gs>
              <a:gs pos="100000">
                <a:schemeClr val="bg1">
                  <a:alpha val="4800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143000"/>
            <a:ext cx="8610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133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00800"/>
            <a:ext cx="2133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4296578-600B-4DDF-B1EA-DA274511523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228600" y="152400"/>
            <a:ext cx="8610600" cy="6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43" name="Rectangle 19"/>
          <p:cNvSpPr>
            <a:spLocks noChangeArrowheads="1"/>
          </p:cNvSpPr>
          <p:nvPr/>
        </p:nvSpPr>
        <p:spPr bwMode="gray">
          <a:xfrm flipV="1">
            <a:off x="0" y="838200"/>
            <a:ext cx="9144000" cy="76200"/>
          </a:xfrm>
          <a:prstGeom prst="rect">
            <a:avLst/>
          </a:prstGeom>
          <a:gradFill rotWithShape="1">
            <a:gsLst>
              <a:gs pos="0">
                <a:srgbClr val="3399FF">
                  <a:gamma/>
                  <a:shade val="46275"/>
                  <a:invGamma/>
                </a:srgbClr>
              </a:gs>
              <a:gs pos="50000">
                <a:srgbClr val="3399FF"/>
              </a:gs>
              <a:gs pos="100000">
                <a:srgbClr val="3399FF">
                  <a:gamma/>
                  <a:shade val="46275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>
          <a:solidFill>
            <a:srgbClr val="99CCFF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>
          <a:solidFill>
            <a:srgbClr val="99CCFF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>
          <a:solidFill>
            <a:srgbClr val="99CCFF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>
          <a:solidFill>
            <a:srgbClr val="99CCFF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>
          <a:solidFill>
            <a:srgbClr val="99CCFF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>
          <a:solidFill>
            <a:srgbClr val="99CCFF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>
          <a:solidFill>
            <a:srgbClr val="99CCFF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>
          <a:solidFill>
            <a:srgbClr val="99CCFF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>
          <a:solidFill>
            <a:srgbClr val="99CCFF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4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106722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n-US" sz="3600" b="1" smtClean="0">
                <a:solidFill>
                  <a:srgbClr val="FFC000"/>
                </a:solidFill>
              </a:rPr>
              <a:t>QUẢN </a:t>
            </a:r>
            <a:r>
              <a:rPr lang="en-US" sz="3600" b="1" dirty="0">
                <a:solidFill>
                  <a:srgbClr val="FFC000"/>
                </a:solidFill>
              </a:rPr>
              <a:t>TRỊ NHÀ TRƯỜNG THÔNG MINH TRONG BỐI CẢNH </a:t>
            </a:r>
            <a:endParaRPr lang="en-US" sz="3600" b="1" dirty="0" smtClean="0">
              <a:solidFill>
                <a:srgbClr val="FFC000"/>
              </a:solidFill>
            </a:endParaRPr>
          </a:p>
          <a:p>
            <a:r>
              <a:rPr lang="en-US" sz="3600" b="1" dirty="0" smtClean="0">
                <a:solidFill>
                  <a:srgbClr val="FFC000"/>
                </a:solidFill>
              </a:rPr>
              <a:t>CÁCH </a:t>
            </a:r>
            <a:r>
              <a:rPr lang="en-US" sz="3600" b="1" dirty="0">
                <a:solidFill>
                  <a:srgbClr val="FFC000"/>
                </a:solidFill>
              </a:rPr>
              <a:t>MẠNG CÔNG NGHIỆP 4.0</a:t>
            </a:r>
            <a:endParaRPr lang="en-US" sz="3600" b="1" cap="none" spc="0" dirty="0">
              <a:ln w="50800"/>
              <a:solidFill>
                <a:srgbClr val="FFC000"/>
              </a:solidFill>
              <a:effectLst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885279"/>
            <a:ext cx="9144000" cy="671513"/>
          </a:xfrm>
        </p:spPr>
        <p:txBody>
          <a:bodyPr/>
          <a:lstStyle/>
          <a:p>
            <a:r>
              <a:rPr lang="en-US" sz="3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HỘI THẢO KHOA HỌC </a:t>
            </a:r>
            <a:r>
              <a:rPr lang="en-US" sz="3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COSS2019</a:t>
            </a:r>
            <a:endParaRPr lang="en-US" sz="3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17195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671513"/>
          </a:xfrm>
        </p:spPr>
        <p:txBody>
          <a:bodyPr/>
          <a:lstStyle/>
          <a:p>
            <a:r>
              <a:rPr lang="en-US" sz="3000" dirty="0" smtClean="0"/>
              <a:t>BÁO CÁO CHUẨN BỊ HỘI THẢO KHOA HỌC 2019</a:t>
            </a:r>
            <a:endParaRPr lang="en-US" sz="3000" dirty="0"/>
          </a:p>
        </p:txBody>
      </p:sp>
      <p:sp>
        <p:nvSpPr>
          <p:cNvPr id="66623" name="AutoShape 63"/>
          <p:cNvSpPr>
            <a:spLocks noChangeArrowheads="1"/>
          </p:cNvSpPr>
          <p:nvPr/>
        </p:nvSpPr>
        <p:spPr bwMode="gray">
          <a:xfrm>
            <a:off x="2209800" y="2116138"/>
            <a:ext cx="4572000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48BE67"/>
              </a:gs>
              <a:gs pos="50000">
                <a:srgbClr val="48BE67">
                  <a:gamma/>
                  <a:tint val="21176"/>
                  <a:invGamma/>
                </a:srgbClr>
              </a:gs>
              <a:gs pos="100000">
                <a:srgbClr val="48BE67"/>
              </a:gs>
            </a:gsLst>
            <a:lin ang="0" scaled="1"/>
          </a:gradFill>
          <a:ln w="19050" algn="ctr">
            <a:round/>
            <a:headEnd/>
            <a:tailEnd/>
          </a:ln>
          <a:effectLst/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48BE67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66624" name="Text Box 64"/>
          <p:cNvSpPr txBox="1">
            <a:spLocks noChangeArrowheads="1"/>
          </p:cNvSpPr>
          <p:nvPr/>
        </p:nvSpPr>
        <p:spPr bwMode="gray">
          <a:xfrm>
            <a:off x="3124200" y="2171700"/>
            <a:ext cx="26304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b="1" dirty="0" smtClean="0">
                <a:solidFill>
                  <a:srgbClr val="000000"/>
                </a:solidFill>
              </a:rPr>
              <a:t>MỤC TIÊU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66625" name="AutoShape 65"/>
          <p:cNvSpPr>
            <a:spLocks noChangeArrowheads="1"/>
          </p:cNvSpPr>
          <p:nvPr/>
        </p:nvSpPr>
        <p:spPr bwMode="gray">
          <a:xfrm>
            <a:off x="2209800" y="2801938"/>
            <a:ext cx="4572000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378FCB"/>
              </a:gs>
              <a:gs pos="50000">
                <a:srgbClr val="378FCB">
                  <a:gamma/>
                  <a:tint val="40000"/>
                  <a:invGamma/>
                </a:srgbClr>
              </a:gs>
              <a:gs pos="100000">
                <a:srgbClr val="378FCB"/>
              </a:gs>
            </a:gsLst>
            <a:lin ang="0" scaled="1"/>
          </a:gradFill>
          <a:ln w="19050" algn="ctr">
            <a:round/>
            <a:headEnd/>
            <a:tailEnd/>
          </a:ln>
          <a:effectLst/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378FCB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66626" name="Text Box 66"/>
          <p:cNvSpPr txBox="1">
            <a:spLocks noChangeArrowheads="1"/>
          </p:cNvSpPr>
          <p:nvPr/>
        </p:nvSpPr>
        <p:spPr bwMode="gray">
          <a:xfrm>
            <a:off x="2411760" y="2857500"/>
            <a:ext cx="417646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b="1" dirty="0" smtClean="0">
                <a:solidFill>
                  <a:srgbClr val="000000"/>
                </a:solidFill>
              </a:rPr>
              <a:t>THÀNH PHẦN THAM DỰ, TỔ CHỨC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66627" name="AutoShape 67"/>
          <p:cNvSpPr>
            <a:spLocks noChangeArrowheads="1"/>
          </p:cNvSpPr>
          <p:nvPr/>
        </p:nvSpPr>
        <p:spPr bwMode="gray">
          <a:xfrm>
            <a:off x="2209800" y="3487738"/>
            <a:ext cx="4572000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48BE67"/>
              </a:gs>
              <a:gs pos="50000">
                <a:srgbClr val="48BE67">
                  <a:gamma/>
                  <a:tint val="21176"/>
                  <a:invGamma/>
                </a:srgbClr>
              </a:gs>
              <a:gs pos="100000">
                <a:srgbClr val="48BE67"/>
              </a:gs>
            </a:gsLst>
            <a:lin ang="0" scaled="1"/>
          </a:gradFill>
          <a:ln w="19050" algn="ctr">
            <a:round/>
            <a:headEnd/>
            <a:tailEnd/>
          </a:ln>
          <a:effectLst/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48BE67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66628" name="Text Box 68"/>
          <p:cNvSpPr txBox="1">
            <a:spLocks noChangeArrowheads="1"/>
          </p:cNvSpPr>
          <p:nvPr/>
        </p:nvSpPr>
        <p:spPr bwMode="gray">
          <a:xfrm>
            <a:off x="3124200" y="3543300"/>
            <a:ext cx="26304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b="1" dirty="0" smtClean="0">
                <a:solidFill>
                  <a:srgbClr val="000000"/>
                </a:solidFill>
              </a:rPr>
              <a:t>KINH PHÍ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66629" name="AutoShape 69"/>
          <p:cNvSpPr>
            <a:spLocks noChangeArrowheads="1"/>
          </p:cNvSpPr>
          <p:nvPr/>
        </p:nvSpPr>
        <p:spPr bwMode="gray">
          <a:xfrm>
            <a:off x="2209800" y="4173538"/>
            <a:ext cx="4572000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378FCB"/>
              </a:gs>
              <a:gs pos="50000">
                <a:srgbClr val="378FCB">
                  <a:gamma/>
                  <a:tint val="40000"/>
                  <a:invGamma/>
                </a:srgbClr>
              </a:gs>
              <a:gs pos="100000">
                <a:srgbClr val="378FCB"/>
              </a:gs>
            </a:gsLst>
            <a:lin ang="0" scaled="1"/>
          </a:gradFill>
          <a:ln w="19050" algn="ctr">
            <a:round/>
            <a:headEnd/>
            <a:tailEnd/>
          </a:ln>
          <a:effectLst/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378FCB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66630" name="Text Box 70"/>
          <p:cNvSpPr txBox="1">
            <a:spLocks noChangeArrowheads="1"/>
          </p:cNvSpPr>
          <p:nvPr/>
        </p:nvSpPr>
        <p:spPr bwMode="gray">
          <a:xfrm>
            <a:off x="3124200" y="4229100"/>
            <a:ext cx="26304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b="1" dirty="0" smtClean="0">
                <a:solidFill>
                  <a:srgbClr val="000000"/>
                </a:solidFill>
              </a:rPr>
              <a:t>CHỦ ĐỀ TRỌNG TÂM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66631" name="AutoShape 71"/>
          <p:cNvSpPr>
            <a:spLocks noChangeArrowheads="1"/>
          </p:cNvSpPr>
          <p:nvPr/>
        </p:nvSpPr>
        <p:spPr bwMode="gray">
          <a:xfrm>
            <a:off x="2209800" y="4859338"/>
            <a:ext cx="4572000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48BE67"/>
              </a:gs>
              <a:gs pos="50000">
                <a:srgbClr val="48BE67">
                  <a:gamma/>
                  <a:tint val="21176"/>
                  <a:invGamma/>
                </a:srgbClr>
              </a:gs>
              <a:gs pos="100000">
                <a:srgbClr val="48BE67"/>
              </a:gs>
            </a:gsLst>
            <a:lin ang="0" scaled="1"/>
          </a:gradFill>
          <a:ln w="19050" algn="ctr">
            <a:round/>
            <a:headEnd/>
            <a:tailEnd/>
          </a:ln>
          <a:effectLst/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48BE67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66632" name="Text Box 72"/>
          <p:cNvSpPr txBox="1">
            <a:spLocks noChangeArrowheads="1"/>
          </p:cNvSpPr>
          <p:nvPr/>
        </p:nvSpPr>
        <p:spPr bwMode="gray">
          <a:xfrm>
            <a:off x="2286000" y="4914900"/>
            <a:ext cx="4495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b="1" dirty="0" smtClean="0">
                <a:solidFill>
                  <a:srgbClr val="000000"/>
                </a:solidFill>
              </a:rPr>
              <a:t>SỐ LƯỢNG BÀI THAM LUẬN ĐÃ NHẬN</a:t>
            </a:r>
            <a:endParaRPr lang="en-US" b="1" dirty="0">
              <a:solidFill>
                <a:srgbClr val="000000"/>
              </a:solidFill>
            </a:endParaRPr>
          </a:p>
        </p:txBody>
      </p:sp>
      <p:grpSp>
        <p:nvGrpSpPr>
          <p:cNvPr id="66633" name="Group 73"/>
          <p:cNvGrpSpPr>
            <a:grpSpLocks/>
          </p:cNvGrpSpPr>
          <p:nvPr/>
        </p:nvGrpSpPr>
        <p:grpSpPr bwMode="auto">
          <a:xfrm>
            <a:off x="2895600" y="1677988"/>
            <a:ext cx="122238" cy="4030662"/>
            <a:chOff x="1824" y="1212"/>
            <a:chExt cx="77" cy="2539"/>
          </a:xfrm>
        </p:grpSpPr>
        <p:sp>
          <p:nvSpPr>
            <p:cNvPr id="66634" name="Rectangle 74"/>
            <p:cNvSpPr>
              <a:spLocks noChangeArrowheads="1"/>
            </p:cNvSpPr>
            <p:nvPr/>
          </p:nvSpPr>
          <p:spPr bwMode="gray">
            <a:xfrm>
              <a:off x="1825" y="1212"/>
              <a:ext cx="74" cy="240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635" name="Rectangle 75"/>
            <p:cNvSpPr>
              <a:spLocks noChangeArrowheads="1"/>
            </p:cNvSpPr>
            <p:nvPr/>
          </p:nvSpPr>
          <p:spPr bwMode="gray">
            <a:xfrm>
              <a:off x="1824" y="1780"/>
              <a:ext cx="70" cy="107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636" name="Rectangle 76"/>
            <p:cNvSpPr>
              <a:spLocks noChangeArrowheads="1"/>
            </p:cNvSpPr>
            <p:nvPr/>
          </p:nvSpPr>
          <p:spPr bwMode="gray">
            <a:xfrm>
              <a:off x="1827" y="2209"/>
              <a:ext cx="70" cy="107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637" name="Rectangle 77"/>
            <p:cNvSpPr>
              <a:spLocks noChangeArrowheads="1"/>
            </p:cNvSpPr>
            <p:nvPr/>
          </p:nvSpPr>
          <p:spPr bwMode="gray">
            <a:xfrm>
              <a:off x="1825" y="2641"/>
              <a:ext cx="70" cy="107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638" name="Rectangle 78"/>
            <p:cNvSpPr>
              <a:spLocks noChangeArrowheads="1"/>
            </p:cNvSpPr>
            <p:nvPr/>
          </p:nvSpPr>
          <p:spPr bwMode="gray">
            <a:xfrm>
              <a:off x="1825" y="3072"/>
              <a:ext cx="70" cy="107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639" name="Rectangle 79"/>
            <p:cNvSpPr>
              <a:spLocks noChangeArrowheads="1"/>
            </p:cNvSpPr>
            <p:nvPr/>
          </p:nvSpPr>
          <p:spPr bwMode="gray">
            <a:xfrm>
              <a:off x="1827" y="3511"/>
              <a:ext cx="74" cy="240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66640" name="Group 80"/>
          <p:cNvGrpSpPr>
            <a:grpSpLocks/>
          </p:cNvGrpSpPr>
          <p:nvPr/>
        </p:nvGrpSpPr>
        <p:grpSpPr bwMode="auto">
          <a:xfrm>
            <a:off x="5894388" y="1676400"/>
            <a:ext cx="125412" cy="4030663"/>
            <a:chOff x="3597" y="1211"/>
            <a:chExt cx="79" cy="2539"/>
          </a:xfrm>
        </p:grpSpPr>
        <p:sp>
          <p:nvSpPr>
            <p:cNvPr id="66641" name="Rectangle 81"/>
            <p:cNvSpPr>
              <a:spLocks noChangeArrowheads="1"/>
            </p:cNvSpPr>
            <p:nvPr/>
          </p:nvSpPr>
          <p:spPr bwMode="gray">
            <a:xfrm>
              <a:off x="3598" y="1211"/>
              <a:ext cx="74" cy="240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642" name="Rectangle 82"/>
            <p:cNvSpPr>
              <a:spLocks noChangeArrowheads="1"/>
            </p:cNvSpPr>
            <p:nvPr/>
          </p:nvSpPr>
          <p:spPr bwMode="gray">
            <a:xfrm>
              <a:off x="3597" y="1779"/>
              <a:ext cx="76" cy="111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643" name="Rectangle 83"/>
            <p:cNvSpPr>
              <a:spLocks noChangeArrowheads="1"/>
            </p:cNvSpPr>
            <p:nvPr/>
          </p:nvSpPr>
          <p:spPr bwMode="gray">
            <a:xfrm>
              <a:off x="3600" y="2208"/>
              <a:ext cx="76" cy="111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644" name="Rectangle 84"/>
            <p:cNvSpPr>
              <a:spLocks noChangeArrowheads="1"/>
            </p:cNvSpPr>
            <p:nvPr/>
          </p:nvSpPr>
          <p:spPr bwMode="gray">
            <a:xfrm>
              <a:off x="3598" y="2640"/>
              <a:ext cx="76" cy="111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645" name="Rectangle 85"/>
            <p:cNvSpPr>
              <a:spLocks noChangeArrowheads="1"/>
            </p:cNvSpPr>
            <p:nvPr/>
          </p:nvSpPr>
          <p:spPr bwMode="gray">
            <a:xfrm>
              <a:off x="3598" y="3071"/>
              <a:ext cx="76" cy="111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646" name="Rectangle 86"/>
            <p:cNvSpPr>
              <a:spLocks noChangeArrowheads="1"/>
            </p:cNvSpPr>
            <p:nvPr/>
          </p:nvSpPr>
          <p:spPr bwMode="gray">
            <a:xfrm>
              <a:off x="3600" y="3510"/>
              <a:ext cx="74" cy="240"/>
            </a:xfrm>
            <a:prstGeom prst="rect">
              <a:avLst/>
            </a:prstGeom>
            <a:gradFill rotWithShape="1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66647" name="Rectangle 87"/>
          <p:cNvSpPr>
            <a:spLocks noChangeArrowheads="1"/>
          </p:cNvSpPr>
          <p:nvPr/>
        </p:nvSpPr>
        <p:spPr bwMode="gray">
          <a:xfrm>
            <a:off x="2286000" y="5697538"/>
            <a:ext cx="4495800" cy="152400"/>
          </a:xfrm>
          <a:prstGeom prst="rect">
            <a:avLst/>
          </a:prstGeom>
          <a:gradFill rotWithShape="1">
            <a:gsLst>
              <a:gs pos="0">
                <a:schemeClr val="bg2">
                  <a:alpha val="0"/>
                </a:schemeClr>
              </a:gs>
              <a:gs pos="50000">
                <a:schemeClr val="bg2">
                  <a:gamma/>
                  <a:shade val="46275"/>
                  <a:invGamma/>
                  <a:alpha val="58000"/>
                </a:schemeClr>
              </a:gs>
              <a:gs pos="100000">
                <a:schemeClr val="bg2">
                  <a:alpha val="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701909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MỤC TIÊU HỘI THẢO KHOA HỌC</a:t>
            </a:r>
            <a:endParaRPr lang="en-US" sz="20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187427617"/>
              </p:ext>
            </p:extLst>
          </p:nvPr>
        </p:nvGraphicFramePr>
        <p:xfrm>
          <a:off x="0" y="1124744"/>
          <a:ext cx="9144000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08315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THÀNH PHẦN THAM DỰ, TỔ CHỨC</a:t>
            </a:r>
            <a:endParaRPr lang="en-US" sz="2000" dirty="0"/>
          </a:p>
        </p:txBody>
      </p:sp>
      <p:sp>
        <p:nvSpPr>
          <p:cNvPr id="88100" name="Rectangle 36"/>
          <p:cNvSpPr>
            <a:spLocks noChangeArrowheads="1"/>
          </p:cNvSpPr>
          <p:nvPr/>
        </p:nvSpPr>
        <p:spPr bwMode="invGray">
          <a:xfrm>
            <a:off x="35496" y="1847850"/>
            <a:ext cx="4405196" cy="71913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E9893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88101" name="Group 37"/>
          <p:cNvGrpSpPr>
            <a:grpSpLocks/>
          </p:cNvGrpSpPr>
          <p:nvPr/>
        </p:nvGrpSpPr>
        <p:grpSpPr bwMode="auto">
          <a:xfrm>
            <a:off x="4049514" y="1573213"/>
            <a:ext cx="1098550" cy="1001712"/>
            <a:chOff x="1488" y="1968"/>
            <a:chExt cx="432" cy="432"/>
          </a:xfrm>
        </p:grpSpPr>
        <p:grpSp>
          <p:nvGrpSpPr>
            <p:cNvPr id="88102" name="Group 38"/>
            <p:cNvGrpSpPr>
              <a:grpSpLocks/>
            </p:cNvGrpSpPr>
            <p:nvPr/>
          </p:nvGrpSpPr>
          <p:grpSpPr bwMode="auto">
            <a:xfrm>
              <a:off x="1488" y="1968"/>
              <a:ext cx="432" cy="432"/>
              <a:chOff x="2016" y="1920"/>
              <a:chExt cx="1680" cy="1680"/>
            </a:xfrm>
          </p:grpSpPr>
          <p:sp>
            <p:nvSpPr>
              <p:cNvPr id="88103" name="Oval 39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rgbClr val="FF9900"/>
                  </a:gs>
                  <a:gs pos="100000">
                    <a:srgbClr val="FF9900">
                      <a:gamma/>
                      <a:shade val="39216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88104" name="Freeform 40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>
                  <a:gd name="T0" fmla="*/ 1301 w 1321"/>
                  <a:gd name="T1" fmla="*/ 401 h 712"/>
                  <a:gd name="T2" fmla="*/ 1317 w 1321"/>
                  <a:gd name="T3" fmla="*/ 442 h 712"/>
                  <a:gd name="T4" fmla="*/ 1321 w 1321"/>
                  <a:gd name="T5" fmla="*/ 481 h 712"/>
                  <a:gd name="T6" fmla="*/ 1315 w 1321"/>
                  <a:gd name="T7" fmla="*/ 516 h 712"/>
                  <a:gd name="T8" fmla="*/ 1298 w 1321"/>
                  <a:gd name="T9" fmla="*/ 550 h 712"/>
                  <a:gd name="T10" fmla="*/ 1272 w 1321"/>
                  <a:gd name="T11" fmla="*/ 579 h 712"/>
                  <a:gd name="T12" fmla="*/ 1239 w 1321"/>
                  <a:gd name="T13" fmla="*/ 604 h 712"/>
                  <a:gd name="T14" fmla="*/ 1196 w 1321"/>
                  <a:gd name="T15" fmla="*/ 628 h 712"/>
                  <a:gd name="T16" fmla="*/ 1147 w 1321"/>
                  <a:gd name="T17" fmla="*/ 649 h 712"/>
                  <a:gd name="T18" fmla="*/ 1092 w 1321"/>
                  <a:gd name="T19" fmla="*/ 667 h 712"/>
                  <a:gd name="T20" fmla="*/ 1031 w 1321"/>
                  <a:gd name="T21" fmla="*/ 683 h 712"/>
                  <a:gd name="T22" fmla="*/ 967 w 1321"/>
                  <a:gd name="T23" fmla="*/ 694 h 712"/>
                  <a:gd name="T24" fmla="*/ 896 w 1321"/>
                  <a:gd name="T25" fmla="*/ 704 h 712"/>
                  <a:gd name="T26" fmla="*/ 824 w 1321"/>
                  <a:gd name="T27" fmla="*/ 710 h 712"/>
                  <a:gd name="T28" fmla="*/ 795 w 1321"/>
                  <a:gd name="T29" fmla="*/ 712 h 712"/>
                  <a:gd name="T30" fmla="*/ 476 w 1321"/>
                  <a:gd name="T31" fmla="*/ 712 h 712"/>
                  <a:gd name="T32" fmla="*/ 472 w 1321"/>
                  <a:gd name="T33" fmla="*/ 712 h 712"/>
                  <a:gd name="T34" fmla="*/ 409 w 1321"/>
                  <a:gd name="T35" fmla="*/ 708 h 712"/>
                  <a:gd name="T36" fmla="*/ 348 w 1321"/>
                  <a:gd name="T37" fmla="*/ 704 h 712"/>
                  <a:gd name="T38" fmla="*/ 290 w 1321"/>
                  <a:gd name="T39" fmla="*/ 696 h 712"/>
                  <a:gd name="T40" fmla="*/ 235 w 1321"/>
                  <a:gd name="T41" fmla="*/ 689 h 712"/>
                  <a:gd name="T42" fmla="*/ 186 w 1321"/>
                  <a:gd name="T43" fmla="*/ 677 h 712"/>
                  <a:gd name="T44" fmla="*/ 141 w 1321"/>
                  <a:gd name="T45" fmla="*/ 663 h 712"/>
                  <a:gd name="T46" fmla="*/ 102 w 1321"/>
                  <a:gd name="T47" fmla="*/ 648 h 712"/>
                  <a:gd name="T48" fmla="*/ 67 w 1321"/>
                  <a:gd name="T49" fmla="*/ 630 h 712"/>
                  <a:gd name="T50" fmla="*/ 39 w 1321"/>
                  <a:gd name="T51" fmla="*/ 608 h 712"/>
                  <a:gd name="T52" fmla="*/ 18 w 1321"/>
                  <a:gd name="T53" fmla="*/ 583 h 712"/>
                  <a:gd name="T54" fmla="*/ 6 w 1321"/>
                  <a:gd name="T55" fmla="*/ 554 h 712"/>
                  <a:gd name="T56" fmla="*/ 0 w 1321"/>
                  <a:gd name="T57" fmla="*/ 524 h 712"/>
                  <a:gd name="T58" fmla="*/ 0 w 1321"/>
                  <a:gd name="T59" fmla="*/ 520 h 712"/>
                  <a:gd name="T60" fmla="*/ 4 w 1321"/>
                  <a:gd name="T61" fmla="*/ 487 h 712"/>
                  <a:gd name="T62" fmla="*/ 16 w 1321"/>
                  <a:gd name="T63" fmla="*/ 446 h 712"/>
                  <a:gd name="T64" fmla="*/ 51 w 1321"/>
                  <a:gd name="T65" fmla="*/ 370 h 712"/>
                  <a:gd name="T66" fmla="*/ 94 w 1321"/>
                  <a:gd name="T67" fmla="*/ 299 h 712"/>
                  <a:gd name="T68" fmla="*/ 147 w 1321"/>
                  <a:gd name="T69" fmla="*/ 235 h 712"/>
                  <a:gd name="T70" fmla="*/ 204 w 1321"/>
                  <a:gd name="T71" fmla="*/ 176 h 712"/>
                  <a:gd name="T72" fmla="*/ 270 w 1321"/>
                  <a:gd name="T73" fmla="*/ 125 h 712"/>
                  <a:gd name="T74" fmla="*/ 341 w 1321"/>
                  <a:gd name="T75" fmla="*/ 82 h 712"/>
                  <a:gd name="T76" fmla="*/ 415 w 1321"/>
                  <a:gd name="T77" fmla="*/ 47 h 712"/>
                  <a:gd name="T78" fmla="*/ 497 w 1321"/>
                  <a:gd name="T79" fmla="*/ 21 h 712"/>
                  <a:gd name="T80" fmla="*/ 581 w 1321"/>
                  <a:gd name="T81" fmla="*/ 6 h 712"/>
                  <a:gd name="T82" fmla="*/ 667 w 1321"/>
                  <a:gd name="T83" fmla="*/ 0 h 712"/>
                  <a:gd name="T84" fmla="*/ 667 w 1321"/>
                  <a:gd name="T85" fmla="*/ 0 h 712"/>
                  <a:gd name="T86" fmla="*/ 759 w 1321"/>
                  <a:gd name="T87" fmla="*/ 6 h 712"/>
                  <a:gd name="T88" fmla="*/ 847 w 1321"/>
                  <a:gd name="T89" fmla="*/ 23 h 712"/>
                  <a:gd name="T90" fmla="*/ 932 w 1321"/>
                  <a:gd name="T91" fmla="*/ 53 h 712"/>
                  <a:gd name="T92" fmla="*/ 1010 w 1321"/>
                  <a:gd name="T93" fmla="*/ 90 h 712"/>
                  <a:gd name="T94" fmla="*/ 1082 w 1321"/>
                  <a:gd name="T95" fmla="*/ 137 h 712"/>
                  <a:gd name="T96" fmla="*/ 1149 w 1321"/>
                  <a:gd name="T97" fmla="*/ 194 h 712"/>
                  <a:gd name="T98" fmla="*/ 1208 w 1321"/>
                  <a:gd name="T99" fmla="*/ 256 h 712"/>
                  <a:gd name="T100" fmla="*/ 1258 w 1321"/>
                  <a:gd name="T101" fmla="*/ 325 h 712"/>
                  <a:gd name="T102" fmla="*/ 1301 w 1321"/>
                  <a:gd name="T103" fmla="*/ 401 h 712"/>
                  <a:gd name="T104" fmla="*/ 1301 w 1321"/>
                  <a:gd name="T105" fmla="*/ 401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FF9900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BBF6EE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  <p:sp>
          <p:nvSpPr>
            <p:cNvPr id="88105" name="Text Box 41"/>
            <p:cNvSpPr txBox="1">
              <a:spLocks noChangeArrowheads="1"/>
            </p:cNvSpPr>
            <p:nvPr/>
          </p:nvSpPr>
          <p:spPr bwMode="gray">
            <a:xfrm>
              <a:off x="1631" y="2016"/>
              <a:ext cx="165" cy="1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Verdana" pitchFamily="34" charset="0"/>
                </a:rPr>
                <a:t>A</a:t>
              </a:r>
            </a:p>
          </p:txBody>
        </p:sp>
      </p:grpSp>
      <p:sp>
        <p:nvSpPr>
          <p:cNvPr id="88106" name="Text Box 42"/>
          <p:cNvSpPr txBox="1">
            <a:spLocks noChangeArrowheads="1"/>
          </p:cNvSpPr>
          <p:nvPr/>
        </p:nvSpPr>
        <p:spPr bwMode="black">
          <a:xfrm>
            <a:off x="-229188" y="1920657"/>
            <a:ext cx="427870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 eaLnBrk="0" hangingPunct="0"/>
            <a:r>
              <a:rPr lang="vi-VN" b="1" dirty="0">
                <a:solidFill>
                  <a:srgbClr val="FFFFFF"/>
                </a:solidFill>
              </a:rPr>
              <a:t>Đại diện lãnh đạo, các trường cao đẳng, trung cấp và khách mời</a:t>
            </a:r>
            <a:endParaRPr lang="en-US" b="1" dirty="0">
              <a:solidFill>
                <a:srgbClr val="FFFFFF"/>
              </a:solidFill>
            </a:endParaRPr>
          </a:p>
        </p:txBody>
      </p:sp>
      <p:sp>
        <p:nvSpPr>
          <p:cNvPr id="88107" name="Rectangle 43"/>
          <p:cNvSpPr>
            <a:spLocks noChangeArrowheads="1"/>
          </p:cNvSpPr>
          <p:nvPr/>
        </p:nvSpPr>
        <p:spPr bwMode="invGray">
          <a:xfrm>
            <a:off x="0" y="2979738"/>
            <a:ext cx="5940152" cy="719137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418AEB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88108" name="Group 44"/>
          <p:cNvGrpSpPr>
            <a:grpSpLocks/>
          </p:cNvGrpSpPr>
          <p:nvPr/>
        </p:nvGrpSpPr>
        <p:grpSpPr bwMode="auto">
          <a:xfrm>
            <a:off x="5500787" y="2727325"/>
            <a:ext cx="1087437" cy="1006475"/>
            <a:chOff x="3938" y="1968"/>
            <a:chExt cx="430" cy="437"/>
          </a:xfrm>
        </p:grpSpPr>
        <p:grpSp>
          <p:nvGrpSpPr>
            <p:cNvPr id="88109" name="Group 45"/>
            <p:cNvGrpSpPr>
              <a:grpSpLocks/>
            </p:cNvGrpSpPr>
            <p:nvPr/>
          </p:nvGrpSpPr>
          <p:grpSpPr bwMode="auto">
            <a:xfrm>
              <a:off x="3938" y="1968"/>
              <a:ext cx="430" cy="437"/>
              <a:chOff x="2016" y="1920"/>
              <a:chExt cx="1680" cy="1680"/>
            </a:xfrm>
          </p:grpSpPr>
          <p:sp>
            <p:nvSpPr>
              <p:cNvPr id="88110" name="Oval 46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rgbClr val="4996E3"/>
                  </a:gs>
                  <a:gs pos="100000">
                    <a:srgbClr val="4996E3">
                      <a:gamma/>
                      <a:shade val="30196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88111" name="Freeform 47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>
                  <a:gd name="T0" fmla="*/ 1301 w 1321"/>
                  <a:gd name="T1" fmla="*/ 401 h 712"/>
                  <a:gd name="T2" fmla="*/ 1317 w 1321"/>
                  <a:gd name="T3" fmla="*/ 442 h 712"/>
                  <a:gd name="T4" fmla="*/ 1321 w 1321"/>
                  <a:gd name="T5" fmla="*/ 481 h 712"/>
                  <a:gd name="T6" fmla="*/ 1315 w 1321"/>
                  <a:gd name="T7" fmla="*/ 516 h 712"/>
                  <a:gd name="T8" fmla="*/ 1298 w 1321"/>
                  <a:gd name="T9" fmla="*/ 550 h 712"/>
                  <a:gd name="T10" fmla="*/ 1272 w 1321"/>
                  <a:gd name="T11" fmla="*/ 579 h 712"/>
                  <a:gd name="T12" fmla="*/ 1239 w 1321"/>
                  <a:gd name="T13" fmla="*/ 604 h 712"/>
                  <a:gd name="T14" fmla="*/ 1196 w 1321"/>
                  <a:gd name="T15" fmla="*/ 628 h 712"/>
                  <a:gd name="T16" fmla="*/ 1147 w 1321"/>
                  <a:gd name="T17" fmla="*/ 649 h 712"/>
                  <a:gd name="T18" fmla="*/ 1092 w 1321"/>
                  <a:gd name="T19" fmla="*/ 667 h 712"/>
                  <a:gd name="T20" fmla="*/ 1031 w 1321"/>
                  <a:gd name="T21" fmla="*/ 683 h 712"/>
                  <a:gd name="T22" fmla="*/ 967 w 1321"/>
                  <a:gd name="T23" fmla="*/ 694 h 712"/>
                  <a:gd name="T24" fmla="*/ 896 w 1321"/>
                  <a:gd name="T25" fmla="*/ 704 h 712"/>
                  <a:gd name="T26" fmla="*/ 824 w 1321"/>
                  <a:gd name="T27" fmla="*/ 710 h 712"/>
                  <a:gd name="T28" fmla="*/ 795 w 1321"/>
                  <a:gd name="T29" fmla="*/ 712 h 712"/>
                  <a:gd name="T30" fmla="*/ 476 w 1321"/>
                  <a:gd name="T31" fmla="*/ 712 h 712"/>
                  <a:gd name="T32" fmla="*/ 472 w 1321"/>
                  <a:gd name="T33" fmla="*/ 712 h 712"/>
                  <a:gd name="T34" fmla="*/ 409 w 1321"/>
                  <a:gd name="T35" fmla="*/ 708 h 712"/>
                  <a:gd name="T36" fmla="*/ 348 w 1321"/>
                  <a:gd name="T37" fmla="*/ 704 h 712"/>
                  <a:gd name="T38" fmla="*/ 290 w 1321"/>
                  <a:gd name="T39" fmla="*/ 696 h 712"/>
                  <a:gd name="T40" fmla="*/ 235 w 1321"/>
                  <a:gd name="T41" fmla="*/ 689 h 712"/>
                  <a:gd name="T42" fmla="*/ 186 w 1321"/>
                  <a:gd name="T43" fmla="*/ 677 h 712"/>
                  <a:gd name="T44" fmla="*/ 141 w 1321"/>
                  <a:gd name="T45" fmla="*/ 663 h 712"/>
                  <a:gd name="T46" fmla="*/ 102 w 1321"/>
                  <a:gd name="T47" fmla="*/ 648 h 712"/>
                  <a:gd name="T48" fmla="*/ 67 w 1321"/>
                  <a:gd name="T49" fmla="*/ 630 h 712"/>
                  <a:gd name="T50" fmla="*/ 39 w 1321"/>
                  <a:gd name="T51" fmla="*/ 608 h 712"/>
                  <a:gd name="T52" fmla="*/ 18 w 1321"/>
                  <a:gd name="T53" fmla="*/ 583 h 712"/>
                  <a:gd name="T54" fmla="*/ 6 w 1321"/>
                  <a:gd name="T55" fmla="*/ 554 h 712"/>
                  <a:gd name="T56" fmla="*/ 0 w 1321"/>
                  <a:gd name="T57" fmla="*/ 524 h 712"/>
                  <a:gd name="T58" fmla="*/ 0 w 1321"/>
                  <a:gd name="T59" fmla="*/ 520 h 712"/>
                  <a:gd name="T60" fmla="*/ 4 w 1321"/>
                  <a:gd name="T61" fmla="*/ 487 h 712"/>
                  <a:gd name="T62" fmla="*/ 16 w 1321"/>
                  <a:gd name="T63" fmla="*/ 446 h 712"/>
                  <a:gd name="T64" fmla="*/ 51 w 1321"/>
                  <a:gd name="T65" fmla="*/ 370 h 712"/>
                  <a:gd name="T66" fmla="*/ 94 w 1321"/>
                  <a:gd name="T67" fmla="*/ 299 h 712"/>
                  <a:gd name="T68" fmla="*/ 147 w 1321"/>
                  <a:gd name="T69" fmla="*/ 235 h 712"/>
                  <a:gd name="T70" fmla="*/ 204 w 1321"/>
                  <a:gd name="T71" fmla="*/ 176 h 712"/>
                  <a:gd name="T72" fmla="*/ 270 w 1321"/>
                  <a:gd name="T73" fmla="*/ 125 h 712"/>
                  <a:gd name="T74" fmla="*/ 341 w 1321"/>
                  <a:gd name="T75" fmla="*/ 82 h 712"/>
                  <a:gd name="T76" fmla="*/ 415 w 1321"/>
                  <a:gd name="T77" fmla="*/ 47 h 712"/>
                  <a:gd name="T78" fmla="*/ 497 w 1321"/>
                  <a:gd name="T79" fmla="*/ 21 h 712"/>
                  <a:gd name="T80" fmla="*/ 581 w 1321"/>
                  <a:gd name="T81" fmla="*/ 6 h 712"/>
                  <a:gd name="T82" fmla="*/ 667 w 1321"/>
                  <a:gd name="T83" fmla="*/ 0 h 712"/>
                  <a:gd name="T84" fmla="*/ 667 w 1321"/>
                  <a:gd name="T85" fmla="*/ 0 h 712"/>
                  <a:gd name="T86" fmla="*/ 759 w 1321"/>
                  <a:gd name="T87" fmla="*/ 6 h 712"/>
                  <a:gd name="T88" fmla="*/ 847 w 1321"/>
                  <a:gd name="T89" fmla="*/ 23 h 712"/>
                  <a:gd name="T90" fmla="*/ 932 w 1321"/>
                  <a:gd name="T91" fmla="*/ 53 h 712"/>
                  <a:gd name="T92" fmla="*/ 1010 w 1321"/>
                  <a:gd name="T93" fmla="*/ 90 h 712"/>
                  <a:gd name="T94" fmla="*/ 1082 w 1321"/>
                  <a:gd name="T95" fmla="*/ 137 h 712"/>
                  <a:gd name="T96" fmla="*/ 1149 w 1321"/>
                  <a:gd name="T97" fmla="*/ 194 h 712"/>
                  <a:gd name="T98" fmla="*/ 1208 w 1321"/>
                  <a:gd name="T99" fmla="*/ 256 h 712"/>
                  <a:gd name="T100" fmla="*/ 1258 w 1321"/>
                  <a:gd name="T101" fmla="*/ 325 h 712"/>
                  <a:gd name="T102" fmla="*/ 1301 w 1321"/>
                  <a:gd name="T103" fmla="*/ 401 h 712"/>
                  <a:gd name="T104" fmla="*/ 1301 w 1321"/>
                  <a:gd name="T105" fmla="*/ 401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66A7E8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BBF6EE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  <p:sp>
          <p:nvSpPr>
            <p:cNvPr id="88112" name="Text Box 48"/>
            <p:cNvSpPr txBox="1">
              <a:spLocks noChangeArrowheads="1"/>
            </p:cNvSpPr>
            <p:nvPr/>
          </p:nvSpPr>
          <p:spPr bwMode="gray">
            <a:xfrm>
              <a:off x="4067" y="2028"/>
              <a:ext cx="164" cy="1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Verdana" pitchFamily="34" charset="0"/>
                </a:rPr>
                <a:t>B</a:t>
              </a:r>
            </a:p>
          </p:txBody>
        </p:sp>
      </p:grpSp>
      <p:sp>
        <p:nvSpPr>
          <p:cNvPr id="88113" name="Text Box 49"/>
          <p:cNvSpPr txBox="1">
            <a:spLocks noChangeArrowheads="1"/>
          </p:cNvSpPr>
          <p:nvPr/>
        </p:nvSpPr>
        <p:spPr bwMode="black">
          <a:xfrm>
            <a:off x="23811" y="3068960"/>
            <a:ext cx="545674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 eaLnBrk="0" hangingPunct="0"/>
            <a:r>
              <a:rPr lang="en-US" b="1" dirty="0" err="1">
                <a:solidFill>
                  <a:srgbClr val="FFFFFF"/>
                </a:solidFill>
              </a:rPr>
              <a:t>Các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nhà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khoa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học</a:t>
            </a:r>
            <a:r>
              <a:rPr lang="en-US" b="1" dirty="0">
                <a:solidFill>
                  <a:srgbClr val="FFFFFF"/>
                </a:solidFill>
              </a:rPr>
              <a:t>, </a:t>
            </a:r>
            <a:r>
              <a:rPr lang="en-US" b="1" dirty="0" err="1">
                <a:solidFill>
                  <a:srgbClr val="FFFFFF"/>
                </a:solidFill>
              </a:rPr>
              <a:t>chuyên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gia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trong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smtClean="0">
                <a:solidFill>
                  <a:srgbClr val="FFFFFF"/>
                </a:solidFill>
              </a:rPr>
              <a:t>GDNN </a:t>
            </a:r>
            <a:r>
              <a:rPr lang="en-US" b="1" dirty="0" err="1" smtClean="0">
                <a:solidFill>
                  <a:srgbClr val="FFFFFF"/>
                </a:solidFill>
              </a:rPr>
              <a:t>trong</a:t>
            </a:r>
            <a:r>
              <a:rPr lang="en-US" b="1" dirty="0" smtClean="0">
                <a:solidFill>
                  <a:srgbClr val="FFFFFF"/>
                </a:solidFill>
              </a:rPr>
              <a:t> CN 4.0</a:t>
            </a:r>
            <a:r>
              <a:rPr lang="en-US" b="1" dirty="0">
                <a:solidFill>
                  <a:srgbClr val="FFFFFF"/>
                </a:solidFill>
              </a:rPr>
              <a:t>, </a:t>
            </a:r>
            <a:r>
              <a:rPr lang="en-US" b="1" dirty="0" err="1">
                <a:solidFill>
                  <a:srgbClr val="FFFFFF"/>
                </a:solidFill>
              </a:rPr>
              <a:t>chuyên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gia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smtClean="0">
                <a:solidFill>
                  <a:srgbClr val="FFFFFF"/>
                </a:solidFill>
              </a:rPr>
              <a:t>CNTT, QLGD </a:t>
            </a:r>
            <a:r>
              <a:rPr lang="en-US" b="1" dirty="0" err="1" smtClean="0">
                <a:solidFill>
                  <a:srgbClr val="FFFFFF"/>
                </a:solidFill>
              </a:rPr>
              <a:t>và</a:t>
            </a:r>
            <a:r>
              <a:rPr lang="en-US" b="1" dirty="0" smtClean="0">
                <a:solidFill>
                  <a:srgbClr val="FFFFFF"/>
                </a:solidFill>
              </a:rPr>
              <a:t> DN</a:t>
            </a:r>
            <a:endParaRPr lang="en-US" b="1" dirty="0">
              <a:solidFill>
                <a:srgbClr val="FFFFFF"/>
              </a:solidFill>
            </a:endParaRPr>
          </a:p>
        </p:txBody>
      </p:sp>
      <p:sp>
        <p:nvSpPr>
          <p:cNvPr id="88114" name="Rectangle 50"/>
          <p:cNvSpPr>
            <a:spLocks noChangeArrowheads="1"/>
          </p:cNvSpPr>
          <p:nvPr/>
        </p:nvSpPr>
        <p:spPr bwMode="invGray">
          <a:xfrm>
            <a:off x="0" y="4090988"/>
            <a:ext cx="6876256" cy="72072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9942E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88115" name="Group 51"/>
          <p:cNvGrpSpPr>
            <a:grpSpLocks/>
          </p:cNvGrpSpPr>
          <p:nvPr/>
        </p:nvGrpSpPr>
        <p:grpSpPr bwMode="auto">
          <a:xfrm>
            <a:off x="6281762" y="3810000"/>
            <a:ext cx="1098550" cy="1012825"/>
            <a:chOff x="3552" y="3339"/>
            <a:chExt cx="412" cy="392"/>
          </a:xfrm>
        </p:grpSpPr>
        <p:grpSp>
          <p:nvGrpSpPr>
            <p:cNvPr id="88116" name="Group 52"/>
            <p:cNvGrpSpPr>
              <a:grpSpLocks/>
            </p:cNvGrpSpPr>
            <p:nvPr/>
          </p:nvGrpSpPr>
          <p:grpSpPr bwMode="auto">
            <a:xfrm>
              <a:off x="3552" y="3339"/>
              <a:ext cx="412" cy="392"/>
              <a:chOff x="2016" y="1920"/>
              <a:chExt cx="1680" cy="1680"/>
            </a:xfrm>
          </p:grpSpPr>
          <p:sp>
            <p:nvSpPr>
              <p:cNvPr id="88117" name="Oval 53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rgbClr val="9966FF"/>
                  </a:gs>
                  <a:gs pos="100000">
                    <a:srgbClr val="9966FF">
                      <a:gamma/>
                      <a:shade val="24314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88118" name="Freeform 54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>
                  <a:gd name="T0" fmla="*/ 1301 w 1321"/>
                  <a:gd name="T1" fmla="*/ 401 h 712"/>
                  <a:gd name="T2" fmla="*/ 1317 w 1321"/>
                  <a:gd name="T3" fmla="*/ 442 h 712"/>
                  <a:gd name="T4" fmla="*/ 1321 w 1321"/>
                  <a:gd name="T5" fmla="*/ 481 h 712"/>
                  <a:gd name="T6" fmla="*/ 1315 w 1321"/>
                  <a:gd name="T7" fmla="*/ 516 h 712"/>
                  <a:gd name="T8" fmla="*/ 1298 w 1321"/>
                  <a:gd name="T9" fmla="*/ 550 h 712"/>
                  <a:gd name="T10" fmla="*/ 1272 w 1321"/>
                  <a:gd name="T11" fmla="*/ 579 h 712"/>
                  <a:gd name="T12" fmla="*/ 1239 w 1321"/>
                  <a:gd name="T13" fmla="*/ 604 h 712"/>
                  <a:gd name="T14" fmla="*/ 1196 w 1321"/>
                  <a:gd name="T15" fmla="*/ 628 h 712"/>
                  <a:gd name="T16" fmla="*/ 1147 w 1321"/>
                  <a:gd name="T17" fmla="*/ 649 h 712"/>
                  <a:gd name="T18" fmla="*/ 1092 w 1321"/>
                  <a:gd name="T19" fmla="*/ 667 h 712"/>
                  <a:gd name="T20" fmla="*/ 1031 w 1321"/>
                  <a:gd name="T21" fmla="*/ 683 h 712"/>
                  <a:gd name="T22" fmla="*/ 967 w 1321"/>
                  <a:gd name="T23" fmla="*/ 694 h 712"/>
                  <a:gd name="T24" fmla="*/ 896 w 1321"/>
                  <a:gd name="T25" fmla="*/ 704 h 712"/>
                  <a:gd name="T26" fmla="*/ 824 w 1321"/>
                  <a:gd name="T27" fmla="*/ 710 h 712"/>
                  <a:gd name="T28" fmla="*/ 795 w 1321"/>
                  <a:gd name="T29" fmla="*/ 712 h 712"/>
                  <a:gd name="T30" fmla="*/ 476 w 1321"/>
                  <a:gd name="T31" fmla="*/ 712 h 712"/>
                  <a:gd name="T32" fmla="*/ 472 w 1321"/>
                  <a:gd name="T33" fmla="*/ 712 h 712"/>
                  <a:gd name="T34" fmla="*/ 409 w 1321"/>
                  <a:gd name="T35" fmla="*/ 708 h 712"/>
                  <a:gd name="T36" fmla="*/ 348 w 1321"/>
                  <a:gd name="T37" fmla="*/ 704 h 712"/>
                  <a:gd name="T38" fmla="*/ 290 w 1321"/>
                  <a:gd name="T39" fmla="*/ 696 h 712"/>
                  <a:gd name="T40" fmla="*/ 235 w 1321"/>
                  <a:gd name="T41" fmla="*/ 689 h 712"/>
                  <a:gd name="T42" fmla="*/ 186 w 1321"/>
                  <a:gd name="T43" fmla="*/ 677 h 712"/>
                  <a:gd name="T44" fmla="*/ 141 w 1321"/>
                  <a:gd name="T45" fmla="*/ 663 h 712"/>
                  <a:gd name="T46" fmla="*/ 102 w 1321"/>
                  <a:gd name="T47" fmla="*/ 648 h 712"/>
                  <a:gd name="T48" fmla="*/ 67 w 1321"/>
                  <a:gd name="T49" fmla="*/ 630 h 712"/>
                  <a:gd name="T50" fmla="*/ 39 w 1321"/>
                  <a:gd name="T51" fmla="*/ 608 h 712"/>
                  <a:gd name="T52" fmla="*/ 18 w 1321"/>
                  <a:gd name="T53" fmla="*/ 583 h 712"/>
                  <a:gd name="T54" fmla="*/ 6 w 1321"/>
                  <a:gd name="T55" fmla="*/ 554 h 712"/>
                  <a:gd name="T56" fmla="*/ 0 w 1321"/>
                  <a:gd name="T57" fmla="*/ 524 h 712"/>
                  <a:gd name="T58" fmla="*/ 0 w 1321"/>
                  <a:gd name="T59" fmla="*/ 520 h 712"/>
                  <a:gd name="T60" fmla="*/ 4 w 1321"/>
                  <a:gd name="T61" fmla="*/ 487 h 712"/>
                  <a:gd name="T62" fmla="*/ 16 w 1321"/>
                  <a:gd name="T63" fmla="*/ 446 h 712"/>
                  <a:gd name="T64" fmla="*/ 51 w 1321"/>
                  <a:gd name="T65" fmla="*/ 370 h 712"/>
                  <a:gd name="T66" fmla="*/ 94 w 1321"/>
                  <a:gd name="T67" fmla="*/ 299 h 712"/>
                  <a:gd name="T68" fmla="*/ 147 w 1321"/>
                  <a:gd name="T69" fmla="*/ 235 h 712"/>
                  <a:gd name="T70" fmla="*/ 204 w 1321"/>
                  <a:gd name="T71" fmla="*/ 176 h 712"/>
                  <a:gd name="T72" fmla="*/ 270 w 1321"/>
                  <a:gd name="T73" fmla="*/ 125 h 712"/>
                  <a:gd name="T74" fmla="*/ 341 w 1321"/>
                  <a:gd name="T75" fmla="*/ 82 h 712"/>
                  <a:gd name="T76" fmla="*/ 415 w 1321"/>
                  <a:gd name="T77" fmla="*/ 47 h 712"/>
                  <a:gd name="T78" fmla="*/ 497 w 1321"/>
                  <a:gd name="T79" fmla="*/ 21 h 712"/>
                  <a:gd name="T80" fmla="*/ 581 w 1321"/>
                  <a:gd name="T81" fmla="*/ 6 h 712"/>
                  <a:gd name="T82" fmla="*/ 667 w 1321"/>
                  <a:gd name="T83" fmla="*/ 0 h 712"/>
                  <a:gd name="T84" fmla="*/ 667 w 1321"/>
                  <a:gd name="T85" fmla="*/ 0 h 712"/>
                  <a:gd name="T86" fmla="*/ 759 w 1321"/>
                  <a:gd name="T87" fmla="*/ 6 h 712"/>
                  <a:gd name="T88" fmla="*/ 847 w 1321"/>
                  <a:gd name="T89" fmla="*/ 23 h 712"/>
                  <a:gd name="T90" fmla="*/ 932 w 1321"/>
                  <a:gd name="T91" fmla="*/ 53 h 712"/>
                  <a:gd name="T92" fmla="*/ 1010 w 1321"/>
                  <a:gd name="T93" fmla="*/ 90 h 712"/>
                  <a:gd name="T94" fmla="*/ 1082 w 1321"/>
                  <a:gd name="T95" fmla="*/ 137 h 712"/>
                  <a:gd name="T96" fmla="*/ 1149 w 1321"/>
                  <a:gd name="T97" fmla="*/ 194 h 712"/>
                  <a:gd name="T98" fmla="*/ 1208 w 1321"/>
                  <a:gd name="T99" fmla="*/ 256 h 712"/>
                  <a:gd name="T100" fmla="*/ 1258 w 1321"/>
                  <a:gd name="T101" fmla="*/ 325 h 712"/>
                  <a:gd name="T102" fmla="*/ 1301 w 1321"/>
                  <a:gd name="T103" fmla="*/ 401 h 712"/>
                  <a:gd name="T104" fmla="*/ 1301 w 1321"/>
                  <a:gd name="T105" fmla="*/ 401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9966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BBF6EE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  <p:sp>
          <p:nvSpPr>
            <p:cNvPr id="88119" name="Text Box 55"/>
            <p:cNvSpPr txBox="1">
              <a:spLocks noChangeArrowheads="1"/>
            </p:cNvSpPr>
            <p:nvPr/>
          </p:nvSpPr>
          <p:spPr bwMode="gray">
            <a:xfrm>
              <a:off x="3704" y="3360"/>
              <a:ext cx="152" cy="1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Verdana" pitchFamily="34" charset="0"/>
                </a:rPr>
                <a:t>C</a:t>
              </a:r>
            </a:p>
          </p:txBody>
        </p:sp>
      </p:grpSp>
      <p:sp>
        <p:nvSpPr>
          <p:cNvPr id="88120" name="Text Box 56"/>
          <p:cNvSpPr txBox="1">
            <a:spLocks noChangeArrowheads="1"/>
          </p:cNvSpPr>
          <p:nvPr/>
        </p:nvSpPr>
        <p:spPr bwMode="black">
          <a:xfrm>
            <a:off x="35496" y="4149080"/>
            <a:ext cx="620626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 eaLnBrk="0" hangingPunct="0"/>
            <a:r>
              <a:rPr lang="en-US" b="1" dirty="0" err="1">
                <a:solidFill>
                  <a:srgbClr val="FFFFFF"/>
                </a:solidFill>
              </a:rPr>
              <a:t>Sở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Khoa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học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và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Công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nghệ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Thành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phố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Hồ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Chí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smtClean="0">
                <a:solidFill>
                  <a:srgbClr val="FFFFFF"/>
                </a:solidFill>
              </a:rPr>
              <a:t>Minh, </a:t>
            </a:r>
            <a:r>
              <a:rPr lang="vi-VN" b="1" dirty="0">
                <a:solidFill>
                  <a:srgbClr val="FFFFFF"/>
                </a:solidFill>
              </a:rPr>
              <a:t>Văn phòng đại diện Trường </a:t>
            </a:r>
            <a:r>
              <a:rPr lang="en-US" b="1" dirty="0" smtClean="0">
                <a:solidFill>
                  <a:srgbClr val="FFFFFF"/>
                </a:solidFill>
              </a:rPr>
              <a:t>ĐH </a:t>
            </a:r>
            <a:r>
              <a:rPr lang="vi-VN" b="1" dirty="0" smtClean="0">
                <a:solidFill>
                  <a:srgbClr val="FFFFFF"/>
                </a:solidFill>
              </a:rPr>
              <a:t>Bang </a:t>
            </a:r>
            <a:r>
              <a:rPr lang="vi-VN" b="1" dirty="0">
                <a:solidFill>
                  <a:srgbClr val="FFFFFF"/>
                </a:solidFill>
              </a:rPr>
              <a:t>Arizona Hoa Kỳ</a:t>
            </a:r>
            <a:endParaRPr lang="en-US" b="1" dirty="0">
              <a:solidFill>
                <a:srgbClr val="FFFFFF"/>
              </a:solidFill>
            </a:endParaRPr>
          </a:p>
        </p:txBody>
      </p:sp>
      <p:sp>
        <p:nvSpPr>
          <p:cNvPr id="88121" name="Rectangle 57"/>
          <p:cNvSpPr>
            <a:spLocks noChangeArrowheads="1"/>
          </p:cNvSpPr>
          <p:nvPr/>
        </p:nvSpPr>
        <p:spPr bwMode="invGray">
          <a:xfrm>
            <a:off x="0" y="5214938"/>
            <a:ext cx="7380312" cy="719137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33AD8A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88122" name="Group 58"/>
          <p:cNvGrpSpPr>
            <a:grpSpLocks/>
          </p:cNvGrpSpPr>
          <p:nvPr/>
        </p:nvGrpSpPr>
        <p:grpSpPr bwMode="auto">
          <a:xfrm>
            <a:off x="6925072" y="4953000"/>
            <a:ext cx="1103312" cy="1019175"/>
            <a:chOff x="2016" y="1920"/>
            <a:chExt cx="1680" cy="1680"/>
          </a:xfrm>
        </p:grpSpPr>
        <p:sp>
          <p:nvSpPr>
            <p:cNvPr id="88123" name="Oval 59"/>
            <p:cNvSpPr>
              <a:spLocks noChangeArrowheads="1"/>
            </p:cNvSpPr>
            <p:nvPr/>
          </p:nvSpPr>
          <p:spPr bwMode="gray">
            <a:xfrm>
              <a:off x="2016" y="1920"/>
              <a:ext cx="1680" cy="1680"/>
            </a:xfrm>
            <a:prstGeom prst="ellipse">
              <a:avLst/>
            </a:prstGeom>
            <a:gradFill rotWithShape="1">
              <a:gsLst>
                <a:gs pos="0">
                  <a:srgbClr val="33CCCC"/>
                </a:gs>
                <a:gs pos="100000">
                  <a:srgbClr val="33CCCC">
                    <a:gamma/>
                    <a:shade val="24314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88124" name="Freeform 60"/>
            <p:cNvSpPr>
              <a:spLocks/>
            </p:cNvSpPr>
            <p:nvPr/>
          </p:nvSpPr>
          <p:spPr bwMode="gray">
            <a:xfrm>
              <a:off x="2208" y="1948"/>
              <a:ext cx="1296" cy="634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33CCCC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BBF6EE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sp>
        <p:nvSpPr>
          <p:cNvPr id="88125" name="Text Box 61"/>
          <p:cNvSpPr txBox="1">
            <a:spLocks noChangeArrowheads="1"/>
          </p:cNvSpPr>
          <p:nvPr/>
        </p:nvSpPr>
        <p:spPr bwMode="gray">
          <a:xfrm>
            <a:off x="7303790" y="5019675"/>
            <a:ext cx="4365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</a:rPr>
              <a:t>D</a:t>
            </a:r>
          </a:p>
        </p:txBody>
      </p:sp>
      <p:sp>
        <p:nvSpPr>
          <p:cNvPr id="88126" name="Text Box 62"/>
          <p:cNvSpPr txBox="1">
            <a:spLocks noChangeArrowheads="1"/>
          </p:cNvSpPr>
          <p:nvPr/>
        </p:nvSpPr>
        <p:spPr bwMode="black">
          <a:xfrm>
            <a:off x="251519" y="5301208"/>
            <a:ext cx="651161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 eaLnBrk="0" hangingPunct="0"/>
            <a:r>
              <a:rPr lang="en-US" b="1" dirty="0" err="1">
                <a:solidFill>
                  <a:srgbClr val="FFFFFF"/>
                </a:solidFill>
              </a:rPr>
              <a:t>T</a:t>
            </a:r>
            <a:r>
              <a:rPr lang="en-US" b="1" dirty="0" err="1" smtClean="0">
                <a:solidFill>
                  <a:srgbClr val="FFFFFF"/>
                </a:solidFill>
              </a:rPr>
              <a:t>ập</a:t>
            </a:r>
            <a:r>
              <a:rPr lang="en-US" b="1" dirty="0" smtClean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đoàn</a:t>
            </a:r>
            <a:r>
              <a:rPr lang="en-US" b="1" dirty="0">
                <a:solidFill>
                  <a:srgbClr val="FFFFFF"/>
                </a:solidFill>
              </a:rPr>
              <a:t> KONE, </a:t>
            </a:r>
            <a:r>
              <a:rPr lang="en-US" b="1" dirty="0" err="1">
                <a:solidFill>
                  <a:srgbClr val="FFFFFF"/>
                </a:solidFill>
              </a:rPr>
              <a:t>Phần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smtClean="0">
                <a:solidFill>
                  <a:srgbClr val="FFFFFF"/>
                </a:solidFill>
              </a:rPr>
              <a:t>Lan </a:t>
            </a:r>
          </a:p>
          <a:p>
            <a:pPr algn="r" eaLnBrk="0" hangingPunct="0"/>
            <a:r>
              <a:rPr lang="en-US" b="1" dirty="0" err="1" smtClean="0">
                <a:solidFill>
                  <a:srgbClr val="FFFFFF"/>
                </a:solidFill>
              </a:rPr>
              <a:t>Tập</a:t>
            </a:r>
            <a:r>
              <a:rPr lang="en-US" b="1" dirty="0" smtClean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FF"/>
                </a:solidFill>
              </a:rPr>
              <a:t>đoàn</a:t>
            </a:r>
            <a:r>
              <a:rPr lang="en-US" b="1" dirty="0">
                <a:solidFill>
                  <a:srgbClr val="FFFFFF"/>
                </a:solidFill>
              </a:rPr>
              <a:t> Schneider Electric, </a:t>
            </a:r>
            <a:r>
              <a:rPr lang="en-US" b="1" dirty="0" err="1">
                <a:solidFill>
                  <a:srgbClr val="FFFFFF"/>
                </a:solidFill>
              </a:rPr>
              <a:t>Pháp</a:t>
            </a:r>
            <a:endParaRPr lang="en-US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559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9512" y="1268760"/>
            <a:ext cx="878497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2400" dirty="0" smtClean="0">
                <a:solidFill>
                  <a:srgbClr val="FFFF00"/>
                </a:solidFill>
              </a:rPr>
              <a:t>- PGS</a:t>
            </a:r>
            <a:r>
              <a:rPr lang="en-US" sz="2400" dirty="0">
                <a:solidFill>
                  <a:srgbClr val="FFFF00"/>
                </a:solidFill>
              </a:rPr>
              <a:t>. TS. </a:t>
            </a:r>
            <a:r>
              <a:rPr lang="en-US" sz="2400" dirty="0" err="1">
                <a:solidFill>
                  <a:srgbClr val="FFFF00"/>
                </a:solidFill>
              </a:rPr>
              <a:t>Trần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Khánh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Đức</a:t>
            </a:r>
            <a:r>
              <a:rPr lang="en-US" sz="2400" dirty="0">
                <a:solidFill>
                  <a:srgbClr val="FFFF00"/>
                </a:solidFill>
              </a:rPr>
              <a:t>, </a:t>
            </a:r>
            <a:r>
              <a:rPr lang="en-US" sz="2400" dirty="0" err="1">
                <a:solidFill>
                  <a:srgbClr val="FFFF00"/>
                </a:solidFill>
              </a:rPr>
              <a:t>giảng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viên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cao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cấp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Trường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Đại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học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Bách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Khoa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Hà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Nội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endParaRPr lang="en-US" sz="2400" dirty="0" smtClean="0">
              <a:solidFill>
                <a:srgbClr val="FFFF00"/>
              </a:solidFill>
            </a:endParaRPr>
          </a:p>
          <a:p>
            <a:pPr algn="just">
              <a:spcAft>
                <a:spcPts val="600"/>
              </a:spcAft>
            </a:pPr>
            <a:r>
              <a:rPr lang="en-US" sz="2400" dirty="0" smtClean="0">
                <a:solidFill>
                  <a:srgbClr val="FFFF00"/>
                </a:solidFill>
              </a:rPr>
              <a:t>- TS</a:t>
            </a:r>
            <a:r>
              <a:rPr lang="en-US" sz="2400" dirty="0">
                <a:solidFill>
                  <a:srgbClr val="FFFF00"/>
                </a:solidFill>
              </a:rPr>
              <a:t>. </a:t>
            </a:r>
            <a:r>
              <a:rPr lang="en-US" sz="2400" dirty="0" err="1">
                <a:solidFill>
                  <a:srgbClr val="FFFF00"/>
                </a:solidFill>
              </a:rPr>
              <a:t>Nguyễn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Thị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Thanh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Phượng</a:t>
            </a:r>
            <a:r>
              <a:rPr lang="en-US" sz="2400" dirty="0">
                <a:solidFill>
                  <a:srgbClr val="FFFF00"/>
                </a:solidFill>
              </a:rPr>
              <a:t>, </a:t>
            </a:r>
            <a:r>
              <a:rPr lang="en-US" sz="2400" dirty="0" err="1">
                <a:solidFill>
                  <a:srgbClr val="FFFF00"/>
                </a:solidFill>
              </a:rPr>
              <a:t>Giám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đốc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quốc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gia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Đại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học</a:t>
            </a:r>
            <a:r>
              <a:rPr lang="en-US" sz="2400" dirty="0">
                <a:solidFill>
                  <a:srgbClr val="FFFF00"/>
                </a:solidFill>
              </a:rPr>
              <a:t> Bang Arizona, </a:t>
            </a:r>
            <a:r>
              <a:rPr lang="en-US" sz="2400" dirty="0" err="1">
                <a:solidFill>
                  <a:srgbClr val="FFFF00"/>
                </a:solidFill>
              </a:rPr>
              <a:t>Hoa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Kỳ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endParaRPr lang="en-US" sz="2400" dirty="0" smtClean="0">
              <a:solidFill>
                <a:srgbClr val="FFFF00"/>
              </a:solidFill>
            </a:endParaRPr>
          </a:p>
          <a:p>
            <a:pPr algn="just">
              <a:spcAft>
                <a:spcPts val="600"/>
              </a:spcAft>
            </a:pPr>
            <a:r>
              <a:rPr lang="en-US" sz="2400" dirty="0" smtClean="0">
                <a:solidFill>
                  <a:srgbClr val="FFFF00"/>
                </a:solidFill>
              </a:rPr>
              <a:t>- </a:t>
            </a:r>
            <a:r>
              <a:rPr lang="en-US" sz="2400" dirty="0" smtClean="0">
                <a:solidFill>
                  <a:srgbClr val="FFFF00"/>
                </a:solidFill>
              </a:rPr>
              <a:t>PGS. </a:t>
            </a:r>
            <a:r>
              <a:rPr lang="en-US" sz="2400" dirty="0" smtClean="0">
                <a:solidFill>
                  <a:srgbClr val="FFFF00"/>
                </a:solidFill>
              </a:rPr>
              <a:t>TS</a:t>
            </a:r>
            <a:r>
              <a:rPr lang="en-US" sz="2400" dirty="0">
                <a:solidFill>
                  <a:srgbClr val="FFFF00"/>
                </a:solidFill>
              </a:rPr>
              <a:t>. </a:t>
            </a:r>
            <a:r>
              <a:rPr lang="en-US" sz="2400" dirty="0" err="1" smtClean="0">
                <a:solidFill>
                  <a:srgbClr val="FFFF00"/>
                </a:solidFill>
              </a:rPr>
              <a:t>Nguyễn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Lộc</a:t>
            </a:r>
            <a:r>
              <a:rPr lang="en-US" sz="2400" dirty="0" smtClean="0">
                <a:solidFill>
                  <a:srgbClr val="FFFF00"/>
                </a:solidFill>
              </a:rPr>
              <a:t>: </a:t>
            </a:r>
            <a:r>
              <a:rPr lang="en-US" sz="2400" dirty="0" err="1" smtClean="0">
                <a:solidFill>
                  <a:srgbClr val="FFFF00"/>
                </a:solidFill>
              </a:rPr>
              <a:t>Phó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Hiệu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trưởng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trường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Đại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học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Nguyễn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Tất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Thành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endParaRPr lang="en-US" sz="2400" dirty="0" smtClean="0">
              <a:solidFill>
                <a:srgbClr val="FFFF00"/>
              </a:solidFill>
            </a:endParaRPr>
          </a:p>
          <a:p>
            <a:pPr algn="just">
              <a:spcAft>
                <a:spcPts val="600"/>
              </a:spcAft>
            </a:pPr>
            <a:r>
              <a:rPr lang="en-US" sz="2400" dirty="0" smtClean="0">
                <a:solidFill>
                  <a:srgbClr val="FFFF00"/>
                </a:solidFill>
              </a:rPr>
              <a:t>- </a:t>
            </a:r>
            <a:r>
              <a:rPr lang="en-US" sz="2400" dirty="0" err="1" smtClean="0">
                <a:solidFill>
                  <a:srgbClr val="FFFF00"/>
                </a:solidFill>
              </a:rPr>
              <a:t>Bà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Phạm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Thị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Diễm</a:t>
            </a:r>
            <a:r>
              <a:rPr lang="en-US" sz="2400" dirty="0" smtClean="0">
                <a:solidFill>
                  <a:srgbClr val="FFFF00"/>
                </a:solidFill>
              </a:rPr>
              <a:t>: </a:t>
            </a:r>
            <a:r>
              <a:rPr lang="en-US" sz="2400" dirty="0" err="1">
                <a:solidFill>
                  <a:srgbClr val="FFFF00"/>
                </a:solidFill>
              </a:rPr>
              <a:t>Giám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đốc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Công</a:t>
            </a:r>
            <a:r>
              <a:rPr lang="en-US" sz="2400" dirty="0" smtClean="0">
                <a:solidFill>
                  <a:srgbClr val="FFFF00"/>
                </a:solidFill>
              </a:rPr>
              <a:t> ty </a:t>
            </a:r>
            <a:r>
              <a:rPr lang="en-US" sz="2400" dirty="0" err="1" smtClean="0">
                <a:solidFill>
                  <a:srgbClr val="FFFF00"/>
                </a:solidFill>
              </a:rPr>
              <a:t>Cổ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phần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thông</a:t>
            </a:r>
            <a:r>
              <a:rPr lang="en-US" sz="2400" dirty="0" smtClean="0">
                <a:solidFill>
                  <a:srgbClr val="FFFF00"/>
                </a:solidFill>
              </a:rPr>
              <a:t> tin </a:t>
            </a:r>
            <a:r>
              <a:rPr lang="en-US" sz="2400" dirty="0" err="1" smtClean="0">
                <a:solidFill>
                  <a:srgbClr val="FFFF00"/>
                </a:solidFill>
              </a:rPr>
              <a:t>và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giáo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dục</a:t>
            </a:r>
            <a:r>
              <a:rPr lang="en-US" sz="2400" dirty="0" smtClean="0">
                <a:solidFill>
                  <a:srgbClr val="FFFF00"/>
                </a:solidFill>
              </a:rPr>
              <a:t> IEG </a:t>
            </a:r>
            <a:endParaRPr lang="en-US" sz="2400" dirty="0" smtClean="0">
              <a:solidFill>
                <a:srgbClr val="FFFF00"/>
              </a:solidFill>
            </a:endParaRPr>
          </a:p>
          <a:p>
            <a:pPr algn="just">
              <a:spcAft>
                <a:spcPts val="600"/>
              </a:spcAft>
            </a:pPr>
            <a:r>
              <a:rPr lang="en-US" sz="2400" dirty="0" smtClean="0">
                <a:solidFill>
                  <a:srgbClr val="FFFF00"/>
                </a:solidFill>
              </a:rPr>
              <a:t>- </a:t>
            </a:r>
            <a:r>
              <a:rPr lang="en-US" sz="2400" dirty="0" err="1" smtClean="0">
                <a:solidFill>
                  <a:srgbClr val="FFFF00"/>
                </a:solidFill>
              </a:rPr>
              <a:t>Ông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Đào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Ngọc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Giang</a:t>
            </a:r>
            <a:r>
              <a:rPr lang="en-US" sz="2400" dirty="0" smtClean="0">
                <a:solidFill>
                  <a:srgbClr val="FFFF00"/>
                </a:solidFill>
              </a:rPr>
              <a:t>, </a:t>
            </a:r>
            <a:r>
              <a:rPr lang="en-US" sz="2400" dirty="0" err="1" smtClean="0">
                <a:solidFill>
                  <a:srgbClr val="FFFF00"/>
                </a:solidFill>
              </a:rPr>
              <a:t>Tổng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Giám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đốc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Công</a:t>
            </a:r>
            <a:r>
              <a:rPr lang="en-US" sz="2400" dirty="0" smtClean="0">
                <a:solidFill>
                  <a:srgbClr val="FFFF00"/>
                </a:solidFill>
              </a:rPr>
              <a:t> ty </a:t>
            </a:r>
            <a:r>
              <a:rPr lang="en-US" sz="2400" dirty="0" err="1" smtClean="0">
                <a:solidFill>
                  <a:srgbClr val="FFFF00"/>
                </a:solidFill>
              </a:rPr>
              <a:t>Cổ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phần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giải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pháp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thiết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bị</a:t>
            </a:r>
            <a:r>
              <a:rPr lang="en-US" sz="2400" dirty="0" smtClean="0">
                <a:solidFill>
                  <a:srgbClr val="FFFF00"/>
                </a:solidFill>
              </a:rPr>
              <a:t> Sao Mai </a:t>
            </a:r>
            <a:endParaRPr lang="en-US" sz="2400" dirty="0" smtClean="0">
              <a:solidFill>
                <a:srgbClr val="FFFF00"/>
              </a:solidFill>
            </a:endParaRPr>
          </a:p>
        </p:txBody>
      </p:sp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CÁC NHÀ KHOA HỌC CỐ VẤN NỘI DUNG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449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KINH PHÍ TỔ CHỨC VÀ TÀI TRỢ </a:t>
            </a:r>
            <a:endParaRPr lang="en-US" sz="2000" dirty="0"/>
          </a:p>
        </p:txBody>
      </p:sp>
      <p:sp>
        <p:nvSpPr>
          <p:cNvPr id="2" name="Rectangle 1"/>
          <p:cNvSpPr/>
          <p:nvPr/>
        </p:nvSpPr>
        <p:spPr>
          <a:xfrm>
            <a:off x="35496" y="1077699"/>
            <a:ext cx="9073008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2600" dirty="0" smtClean="0">
                <a:solidFill>
                  <a:srgbClr val="FFFF00"/>
                </a:solidFill>
              </a:rPr>
              <a:t>- </a:t>
            </a:r>
            <a:r>
              <a:rPr lang="en-US" sz="2600" dirty="0" err="1" smtClean="0">
                <a:solidFill>
                  <a:srgbClr val="FFFF00"/>
                </a:solidFill>
              </a:rPr>
              <a:t>Kinh</a:t>
            </a:r>
            <a:r>
              <a:rPr lang="en-US" sz="2600" dirty="0" smtClean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phí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tổ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chức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hội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thảo</a:t>
            </a:r>
            <a:r>
              <a:rPr lang="en-US" sz="2600" dirty="0">
                <a:solidFill>
                  <a:srgbClr val="FFFF00"/>
                </a:solidFill>
              </a:rPr>
              <a:t> do </a:t>
            </a:r>
            <a:r>
              <a:rPr lang="en-US" sz="2600" dirty="0" err="1">
                <a:solidFill>
                  <a:srgbClr val="FFFF00"/>
                </a:solidFill>
              </a:rPr>
              <a:t>Trường</a:t>
            </a:r>
            <a:r>
              <a:rPr lang="en-US" sz="2600" dirty="0">
                <a:solidFill>
                  <a:srgbClr val="FFFF00"/>
                </a:solidFill>
              </a:rPr>
              <a:t> Cao </a:t>
            </a:r>
            <a:r>
              <a:rPr lang="en-US" sz="2600" dirty="0" err="1">
                <a:solidFill>
                  <a:srgbClr val="FFFF00"/>
                </a:solidFill>
              </a:rPr>
              <a:t>đẳng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Lý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Tự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Trọng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Thành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phố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Hồ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Chí</a:t>
            </a:r>
            <a:r>
              <a:rPr lang="en-US" sz="2600" dirty="0">
                <a:solidFill>
                  <a:srgbClr val="FFFF00"/>
                </a:solidFill>
              </a:rPr>
              <a:t> Minh </a:t>
            </a:r>
            <a:r>
              <a:rPr lang="en-US" sz="2600" dirty="0" err="1">
                <a:solidFill>
                  <a:srgbClr val="FFFF00"/>
                </a:solidFill>
              </a:rPr>
              <a:t>chủ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trì</a:t>
            </a:r>
            <a:r>
              <a:rPr lang="en-US" sz="2600" dirty="0">
                <a:solidFill>
                  <a:srgbClr val="FFFF00"/>
                </a:solidFill>
              </a:rPr>
              <a:t>. </a:t>
            </a:r>
            <a:r>
              <a:rPr lang="en-US" sz="2600" dirty="0" err="1">
                <a:solidFill>
                  <a:srgbClr val="FFFF00"/>
                </a:solidFill>
              </a:rPr>
              <a:t>Tác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giả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các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bài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báo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cáo</a:t>
            </a:r>
            <a:r>
              <a:rPr lang="en-US" sz="2600" dirty="0">
                <a:solidFill>
                  <a:srgbClr val="FFFF00"/>
                </a:solidFill>
              </a:rPr>
              <a:t>, </a:t>
            </a:r>
            <a:r>
              <a:rPr lang="en-US" sz="2600" dirty="0" err="1">
                <a:solidFill>
                  <a:srgbClr val="FFFF00"/>
                </a:solidFill>
              </a:rPr>
              <a:t>tham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luận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đóng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góp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cho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Hội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thảo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được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nhận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thù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lao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định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mức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quy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định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tại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thông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tư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liên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tịch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số</a:t>
            </a:r>
            <a:r>
              <a:rPr lang="en-US" sz="2600" dirty="0">
                <a:solidFill>
                  <a:srgbClr val="FFFF00"/>
                </a:solidFill>
              </a:rPr>
              <a:t> 55/2015/TTLT-BTC-BKHCN </a:t>
            </a:r>
            <a:r>
              <a:rPr lang="en-US" sz="2600" dirty="0" err="1">
                <a:solidFill>
                  <a:srgbClr val="FFFF00"/>
                </a:solidFill>
              </a:rPr>
              <a:t>về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hướng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dẫn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định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mức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xây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dựng</a:t>
            </a:r>
            <a:r>
              <a:rPr lang="en-US" sz="2600" dirty="0">
                <a:solidFill>
                  <a:srgbClr val="FFFF00"/>
                </a:solidFill>
              </a:rPr>
              <a:t>, </a:t>
            </a:r>
            <a:r>
              <a:rPr lang="en-US" sz="2600" dirty="0" err="1">
                <a:solidFill>
                  <a:srgbClr val="FFFF00"/>
                </a:solidFill>
              </a:rPr>
              <a:t>phân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bổ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dự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toán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và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quyết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toán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kinh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phí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đối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với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nhiệm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vụ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khoa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học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và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công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nghệ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có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sử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dụng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ngân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sách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nhà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nước</a:t>
            </a:r>
            <a:r>
              <a:rPr lang="en-US" sz="2600" dirty="0">
                <a:solidFill>
                  <a:srgbClr val="FFFF00"/>
                </a:solidFill>
              </a:rPr>
              <a:t>. </a:t>
            </a:r>
            <a:endParaRPr lang="en-US" sz="2600" dirty="0" smtClean="0">
              <a:solidFill>
                <a:srgbClr val="FFFF00"/>
              </a:solidFill>
            </a:endParaRPr>
          </a:p>
          <a:p>
            <a:pPr algn="just">
              <a:spcAft>
                <a:spcPts val="600"/>
              </a:spcAft>
            </a:pPr>
            <a:r>
              <a:rPr lang="en-US" sz="2600" dirty="0" smtClean="0">
                <a:solidFill>
                  <a:srgbClr val="FFFF00"/>
                </a:solidFill>
              </a:rPr>
              <a:t>- </a:t>
            </a:r>
            <a:r>
              <a:rPr lang="en-US" sz="2600" dirty="0" err="1" smtClean="0">
                <a:solidFill>
                  <a:srgbClr val="FFFF00"/>
                </a:solidFill>
              </a:rPr>
              <a:t>Hội</a:t>
            </a:r>
            <a:r>
              <a:rPr lang="en-US" sz="2600" dirty="0" smtClean="0">
                <a:solidFill>
                  <a:srgbClr val="FFFF00"/>
                </a:solidFill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</a:rPr>
              <a:t>thảo</a:t>
            </a:r>
            <a:r>
              <a:rPr lang="en-US" sz="2600" dirty="0" smtClean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được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mở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cửa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tự</a:t>
            </a:r>
            <a:r>
              <a:rPr lang="en-US" sz="2600" dirty="0">
                <a:solidFill>
                  <a:srgbClr val="FFFF00"/>
                </a:solidFill>
              </a:rPr>
              <a:t> do </a:t>
            </a:r>
            <a:r>
              <a:rPr lang="en-US" sz="2600" dirty="0" err="1">
                <a:solidFill>
                  <a:srgbClr val="FFFF00"/>
                </a:solidFill>
              </a:rPr>
              <a:t>cho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mọi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cá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nhân</a:t>
            </a:r>
            <a:r>
              <a:rPr lang="en-US" sz="2600" dirty="0">
                <a:solidFill>
                  <a:srgbClr val="FFFF00"/>
                </a:solidFill>
              </a:rPr>
              <a:t>, </a:t>
            </a:r>
            <a:r>
              <a:rPr lang="en-US" sz="2600" dirty="0" err="1">
                <a:solidFill>
                  <a:srgbClr val="FFFF00"/>
                </a:solidFill>
              </a:rPr>
              <a:t>đơn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vị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quan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tâm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tham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dự</a:t>
            </a:r>
            <a:r>
              <a:rPr lang="en-US" sz="2600" dirty="0">
                <a:solidFill>
                  <a:srgbClr val="FFFF00"/>
                </a:solidFill>
              </a:rPr>
              <a:t>. </a:t>
            </a:r>
            <a:r>
              <a:rPr lang="en-US" sz="2600" dirty="0" err="1">
                <a:solidFill>
                  <a:srgbClr val="FFFF00"/>
                </a:solidFill>
              </a:rPr>
              <a:t>Kinh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phí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đi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lại</a:t>
            </a:r>
            <a:r>
              <a:rPr lang="en-US" sz="2600" dirty="0">
                <a:solidFill>
                  <a:srgbClr val="FFFF00"/>
                </a:solidFill>
              </a:rPr>
              <a:t>, </a:t>
            </a:r>
            <a:r>
              <a:rPr lang="en-US" sz="2600" dirty="0" err="1">
                <a:solidFill>
                  <a:srgbClr val="FFFF00"/>
                </a:solidFill>
              </a:rPr>
              <a:t>ăn</a:t>
            </a:r>
            <a:r>
              <a:rPr lang="en-US" sz="2600" dirty="0">
                <a:solidFill>
                  <a:srgbClr val="FFFF00"/>
                </a:solidFill>
              </a:rPr>
              <a:t>, ở </a:t>
            </a:r>
            <a:r>
              <a:rPr lang="en-US" sz="2600" dirty="0" err="1">
                <a:solidFill>
                  <a:srgbClr val="FFFF00"/>
                </a:solidFill>
              </a:rPr>
              <a:t>của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các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đại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biểu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tham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dự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hội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nghị</a:t>
            </a:r>
            <a:r>
              <a:rPr lang="en-US" sz="2600" dirty="0">
                <a:solidFill>
                  <a:srgbClr val="FFFF00"/>
                </a:solidFill>
              </a:rPr>
              <a:t> do </a:t>
            </a:r>
            <a:r>
              <a:rPr lang="en-US" sz="2600" dirty="0" err="1">
                <a:solidFill>
                  <a:srgbClr val="FFFF00"/>
                </a:solidFill>
              </a:rPr>
              <a:t>các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đơn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vị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tự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đảm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bảo</a:t>
            </a:r>
            <a:r>
              <a:rPr lang="en-US" sz="2600" dirty="0">
                <a:solidFill>
                  <a:srgbClr val="FFFF00"/>
                </a:solidFill>
              </a:rPr>
              <a:t>. Ban </a:t>
            </a:r>
            <a:r>
              <a:rPr lang="en-US" sz="2600" dirty="0" err="1">
                <a:solidFill>
                  <a:srgbClr val="FFFF00"/>
                </a:solidFill>
              </a:rPr>
              <a:t>Tổ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chức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sẽ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xem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xét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hỗ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trợ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kinh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phí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cho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một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số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đại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biểu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khi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cần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thiết</a:t>
            </a:r>
            <a:r>
              <a:rPr lang="en-US" sz="2600" dirty="0">
                <a:solidFill>
                  <a:srgbClr val="FFFF00"/>
                </a:solidFill>
              </a:rPr>
              <a:t>. </a:t>
            </a:r>
            <a:endParaRPr lang="en-US" sz="2600" dirty="0" smtClean="0">
              <a:solidFill>
                <a:srgbClr val="FFFF00"/>
              </a:solidFill>
            </a:endParaRPr>
          </a:p>
          <a:p>
            <a:pPr algn="just">
              <a:spcAft>
                <a:spcPts val="600"/>
              </a:spcAft>
            </a:pPr>
            <a:r>
              <a:rPr lang="en-US" sz="2600" dirty="0" smtClean="0">
                <a:solidFill>
                  <a:srgbClr val="FFFF00"/>
                </a:solidFill>
              </a:rPr>
              <a:t>- </a:t>
            </a:r>
            <a:r>
              <a:rPr lang="en-US" sz="2600" dirty="0" err="1" smtClean="0">
                <a:solidFill>
                  <a:srgbClr val="FFFF00"/>
                </a:solidFill>
              </a:rPr>
              <a:t>Hội</a:t>
            </a:r>
            <a:r>
              <a:rPr lang="en-US" sz="2600" dirty="0" smtClean="0">
                <a:solidFill>
                  <a:srgbClr val="FFFF00"/>
                </a:solidFill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</a:rPr>
              <a:t>thảo</a:t>
            </a:r>
            <a:r>
              <a:rPr lang="en-US" sz="2600" dirty="0" smtClean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hoan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nghênh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các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đơn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vị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và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cá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nhân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tài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trợ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hiện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kim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hoặc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các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sản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phẩm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cho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giáo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dục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và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đào</a:t>
            </a:r>
            <a:r>
              <a:rPr lang="en-US" sz="2600" dirty="0">
                <a:solidFill>
                  <a:srgbClr val="FFFF00"/>
                </a:solidFill>
              </a:rPr>
              <a:t> </a:t>
            </a:r>
            <a:r>
              <a:rPr lang="en-US" sz="2600" dirty="0" err="1">
                <a:solidFill>
                  <a:srgbClr val="FFFF00"/>
                </a:solidFill>
              </a:rPr>
              <a:t>tạo</a:t>
            </a:r>
            <a:endParaRPr lang="en-US" sz="2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86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CHỦ ĐỀ TRỌNG TÂM VIẾT BÀI</a:t>
            </a:r>
            <a:endParaRPr lang="en-US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983406139"/>
              </p:ext>
            </p:extLst>
          </p:nvPr>
        </p:nvGraphicFramePr>
        <p:xfrm>
          <a:off x="0" y="980728"/>
          <a:ext cx="8604448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4" name="Group 3"/>
          <p:cNvGrpSpPr/>
          <p:nvPr/>
        </p:nvGrpSpPr>
        <p:grpSpPr>
          <a:xfrm>
            <a:off x="270859" y="5930941"/>
            <a:ext cx="8189573" cy="666411"/>
            <a:chOff x="348543" y="4276728"/>
            <a:chExt cx="8189573" cy="480363"/>
          </a:xfrm>
          <a:scene3d>
            <a:camera prst="orthographicFront"/>
            <a:lightRig rig="chilly" dir="t"/>
          </a:scene3d>
        </p:grpSpPr>
        <p:sp>
          <p:nvSpPr>
            <p:cNvPr id="6" name="Rectangle 5"/>
            <p:cNvSpPr/>
            <p:nvPr/>
          </p:nvSpPr>
          <p:spPr>
            <a:xfrm>
              <a:off x="348543" y="4276728"/>
              <a:ext cx="8189573" cy="480363"/>
            </a:xfrm>
            <a:prstGeom prst="rect">
              <a:avLst/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shade val="80000"/>
                <a:hueOff val="258721"/>
                <a:satOff val="812"/>
                <a:lumOff val="24139"/>
                <a:alphaOff val="0"/>
              </a:schemeClr>
            </a:fillRef>
            <a:effectRef idx="0">
              <a:schemeClr val="accent1">
                <a:shade val="80000"/>
                <a:hueOff val="258721"/>
                <a:satOff val="812"/>
                <a:lumOff val="24139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TextBox 6"/>
            <p:cNvSpPr txBox="1"/>
            <p:nvPr/>
          </p:nvSpPr>
          <p:spPr>
            <a:xfrm>
              <a:off x="348543" y="4276728"/>
              <a:ext cx="8189573" cy="480363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58411" tIns="50800" rIns="50800" bIns="50800" numCol="1" spcCol="1270" anchor="ctr" anchorCtr="0">
              <a:noAutofit/>
            </a:bodyPr>
            <a:lstStyle/>
            <a:p>
              <a:pPr lvl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err="1" smtClean="0">
                  <a:solidFill>
                    <a:srgbClr val="FFC000"/>
                  </a:solidFill>
                </a:rPr>
                <a:t>Giải</a:t>
              </a:r>
              <a:r>
                <a:rPr lang="en-US" sz="2000" kern="1200" dirty="0" smtClean="0">
                  <a:solidFill>
                    <a:srgbClr val="FFC000"/>
                  </a:solidFill>
                </a:rPr>
                <a:t> </a:t>
              </a:r>
              <a:r>
                <a:rPr lang="en-US" sz="2000" kern="1200" dirty="0" err="1" smtClean="0">
                  <a:solidFill>
                    <a:srgbClr val="FFC000"/>
                  </a:solidFill>
                </a:rPr>
                <a:t>pháp</a:t>
              </a:r>
              <a:r>
                <a:rPr lang="en-US" sz="2000" kern="1200" dirty="0" smtClean="0">
                  <a:solidFill>
                    <a:srgbClr val="FFC000"/>
                  </a:solidFill>
                </a:rPr>
                <a:t> </a:t>
              </a:r>
              <a:r>
                <a:rPr lang="en-US" sz="2000" kern="1200" dirty="0" err="1" smtClean="0">
                  <a:solidFill>
                    <a:srgbClr val="FFC000"/>
                  </a:solidFill>
                </a:rPr>
                <a:t>ứng</a:t>
              </a:r>
              <a:r>
                <a:rPr lang="en-US" sz="2000" kern="1200" dirty="0" smtClean="0">
                  <a:solidFill>
                    <a:srgbClr val="FFC000"/>
                  </a:solidFill>
                </a:rPr>
                <a:t> </a:t>
              </a:r>
              <a:r>
                <a:rPr lang="en-US" sz="2000" kern="1200" dirty="0" err="1" smtClean="0">
                  <a:solidFill>
                    <a:srgbClr val="FFC000"/>
                  </a:solidFill>
                </a:rPr>
                <a:t>dụng</a:t>
              </a:r>
              <a:r>
                <a:rPr lang="en-US" sz="2000" kern="1200" dirty="0" smtClean="0">
                  <a:solidFill>
                    <a:srgbClr val="FFC000"/>
                  </a:solidFill>
                </a:rPr>
                <a:t> </a:t>
              </a:r>
              <a:r>
                <a:rPr lang="en-US" sz="2000" kern="1200" dirty="0" err="1" smtClean="0">
                  <a:solidFill>
                    <a:srgbClr val="FFC000"/>
                  </a:solidFill>
                </a:rPr>
                <a:t>những</a:t>
              </a:r>
              <a:r>
                <a:rPr lang="en-US" sz="2000" kern="1200" dirty="0" smtClean="0">
                  <a:solidFill>
                    <a:srgbClr val="FFC000"/>
                  </a:solidFill>
                </a:rPr>
                <a:t> </a:t>
              </a:r>
              <a:r>
                <a:rPr lang="en-US" sz="2000" kern="1200" dirty="0" err="1" smtClean="0">
                  <a:solidFill>
                    <a:srgbClr val="FFC000"/>
                  </a:solidFill>
                </a:rPr>
                <a:t>thành</a:t>
              </a:r>
              <a:r>
                <a:rPr lang="en-US" sz="2000" kern="1200" dirty="0" smtClean="0">
                  <a:solidFill>
                    <a:srgbClr val="FFC000"/>
                  </a:solidFill>
                </a:rPr>
                <a:t> </a:t>
              </a:r>
              <a:r>
                <a:rPr lang="en-US" sz="2000" kern="1200" dirty="0" err="1" smtClean="0">
                  <a:solidFill>
                    <a:srgbClr val="FFC000"/>
                  </a:solidFill>
                </a:rPr>
                <a:t>tựu</a:t>
              </a:r>
              <a:r>
                <a:rPr lang="en-US" sz="2000" kern="1200" dirty="0" smtClean="0">
                  <a:solidFill>
                    <a:srgbClr val="FFC000"/>
                  </a:solidFill>
                </a:rPr>
                <a:t> </a:t>
              </a:r>
              <a:r>
                <a:rPr lang="en-US" sz="2000" kern="1200" dirty="0" err="1" smtClean="0">
                  <a:solidFill>
                    <a:srgbClr val="FFC000"/>
                  </a:solidFill>
                </a:rPr>
                <a:t>cuộc</a:t>
              </a:r>
              <a:r>
                <a:rPr lang="en-US" sz="2000" kern="1200" dirty="0" smtClean="0">
                  <a:solidFill>
                    <a:srgbClr val="FFC000"/>
                  </a:solidFill>
                </a:rPr>
                <a:t> CMCN 4.0 </a:t>
              </a:r>
              <a:r>
                <a:rPr lang="en-US" sz="2000" kern="1200" dirty="0" err="1" smtClean="0">
                  <a:solidFill>
                    <a:srgbClr val="FFC000"/>
                  </a:solidFill>
                </a:rPr>
                <a:t>trong</a:t>
              </a:r>
              <a:r>
                <a:rPr lang="en-US" sz="2000" kern="1200" dirty="0" smtClean="0">
                  <a:solidFill>
                    <a:srgbClr val="FFC000"/>
                  </a:solidFill>
                </a:rPr>
                <a:t> </a:t>
              </a:r>
              <a:r>
                <a:rPr lang="en-US" sz="2000" kern="1200" dirty="0" err="1" smtClean="0">
                  <a:solidFill>
                    <a:srgbClr val="FFC000"/>
                  </a:solidFill>
                </a:rPr>
                <a:t>quản</a:t>
              </a:r>
              <a:r>
                <a:rPr lang="en-US" sz="2000" kern="1200" dirty="0" smtClean="0">
                  <a:solidFill>
                    <a:srgbClr val="FFC000"/>
                  </a:solidFill>
                </a:rPr>
                <a:t> </a:t>
              </a:r>
              <a:r>
                <a:rPr lang="en-US" sz="2000" kern="1200" dirty="0" err="1" smtClean="0">
                  <a:solidFill>
                    <a:srgbClr val="FFC000"/>
                  </a:solidFill>
                </a:rPr>
                <a:t>lý</a:t>
              </a:r>
              <a:r>
                <a:rPr lang="en-US" sz="2000" kern="1200" dirty="0" smtClean="0">
                  <a:solidFill>
                    <a:srgbClr val="FFC000"/>
                  </a:solidFill>
                </a:rPr>
                <a:t> </a:t>
              </a:r>
              <a:r>
                <a:rPr lang="en-US" sz="2000" kern="1200" dirty="0" err="1" smtClean="0">
                  <a:solidFill>
                    <a:srgbClr val="FFC000"/>
                  </a:solidFill>
                </a:rPr>
                <a:t>đào</a:t>
              </a:r>
              <a:r>
                <a:rPr lang="en-US" sz="2000" kern="1200" dirty="0" smtClean="0">
                  <a:solidFill>
                    <a:srgbClr val="FFC000"/>
                  </a:solidFill>
                </a:rPr>
                <a:t> </a:t>
              </a:r>
              <a:r>
                <a:rPr lang="en-US" sz="2000" kern="1200" dirty="0" err="1" smtClean="0">
                  <a:solidFill>
                    <a:srgbClr val="FFC000"/>
                  </a:solidFill>
                </a:rPr>
                <a:t>tạo</a:t>
              </a:r>
              <a:r>
                <a:rPr lang="en-US" sz="2000" kern="1200" dirty="0" smtClean="0">
                  <a:solidFill>
                    <a:srgbClr val="FFC000"/>
                  </a:solidFill>
                </a:rPr>
                <a:t> </a:t>
              </a:r>
              <a:r>
                <a:rPr lang="en-US" sz="2000" kern="1200" dirty="0" err="1" smtClean="0">
                  <a:solidFill>
                    <a:srgbClr val="FFC000"/>
                  </a:solidFill>
                </a:rPr>
                <a:t>Nhà</a:t>
              </a:r>
              <a:r>
                <a:rPr lang="en-US" sz="2000" kern="1200" dirty="0" smtClean="0">
                  <a:solidFill>
                    <a:srgbClr val="FFC000"/>
                  </a:solidFill>
                </a:rPr>
                <a:t> </a:t>
              </a:r>
              <a:r>
                <a:rPr lang="en-US" sz="2000" kern="1200" dirty="0" err="1" smtClean="0">
                  <a:solidFill>
                    <a:srgbClr val="FFC000"/>
                  </a:solidFill>
                </a:rPr>
                <a:t>trườn</a:t>
              </a:r>
              <a:r>
                <a:rPr lang="en-US" sz="2000" dirty="0" err="1" smtClean="0">
                  <a:solidFill>
                    <a:srgbClr val="FFC000"/>
                  </a:solidFill>
                </a:rPr>
                <a:t>g</a:t>
              </a:r>
              <a:r>
                <a:rPr lang="en-US" sz="2000" dirty="0" smtClean="0">
                  <a:solidFill>
                    <a:srgbClr val="FFC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FFC000"/>
                  </a:solidFill>
                </a:rPr>
                <a:t>thông</a:t>
              </a:r>
              <a:r>
                <a:rPr lang="en-US" sz="2000" dirty="0" smtClean="0">
                  <a:solidFill>
                    <a:srgbClr val="FFC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FFC000"/>
                  </a:solidFill>
                </a:rPr>
                <a:t>mih</a:t>
              </a:r>
              <a:endParaRPr lang="en-US" sz="2000" kern="1200" dirty="0">
                <a:solidFill>
                  <a:srgbClr val="FFC000"/>
                </a:solidFill>
              </a:endParaRPr>
            </a:p>
          </p:txBody>
        </p:sp>
      </p:grpSp>
      <p:sp>
        <p:nvSpPr>
          <p:cNvPr id="5" name="Oval 4"/>
          <p:cNvSpPr/>
          <p:nvPr/>
        </p:nvSpPr>
        <p:spPr>
          <a:xfrm>
            <a:off x="-11354" y="5888909"/>
            <a:ext cx="564427" cy="564427"/>
          </a:xfrm>
          <a:prstGeom prst="ellipse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chilly" dir="t"/>
          </a:scene3d>
          <a:sp3d z="12700" extrusionH="1700" prstMaterial="dkEdge">
            <a:bevelT w="25400" h="6350" prst="softRound"/>
            <a:bevelB w="0" h="0" prst="convex"/>
          </a:sp3d>
        </p:spPr>
        <p:style>
          <a:lnRef idx="1">
            <a:schemeClr val="accent1">
              <a:shade val="80000"/>
              <a:hueOff val="258721"/>
              <a:satOff val="812"/>
              <a:lumOff val="24139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077761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CÁC MỐC THỜI GIAN QUAN TRỌNG</a:t>
            </a:r>
            <a:endParaRPr lang="en-US" sz="2000" dirty="0"/>
          </a:p>
        </p:txBody>
      </p:sp>
      <p:sp>
        <p:nvSpPr>
          <p:cNvPr id="78851" name="Rectangle 3"/>
          <p:cNvSpPr>
            <a:spLocks noChangeArrowheads="1"/>
          </p:cNvSpPr>
          <p:nvPr/>
        </p:nvSpPr>
        <p:spPr bwMode="gray">
          <a:xfrm>
            <a:off x="0" y="3030538"/>
            <a:ext cx="9144000" cy="53975"/>
          </a:xfrm>
          <a:prstGeom prst="rect">
            <a:avLst/>
          </a:prstGeom>
          <a:gradFill rotWithShape="1">
            <a:gsLst>
              <a:gs pos="0">
                <a:srgbClr val="808080"/>
              </a:gs>
              <a:gs pos="100000">
                <a:srgbClr val="808080">
                  <a:gamma/>
                  <a:tint val="15294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8852" name="Rectangle 4"/>
          <p:cNvSpPr>
            <a:spLocks noChangeArrowheads="1"/>
          </p:cNvSpPr>
          <p:nvPr/>
        </p:nvSpPr>
        <p:spPr bwMode="gray">
          <a:xfrm>
            <a:off x="0" y="3082925"/>
            <a:ext cx="9144000" cy="142875"/>
          </a:xfrm>
          <a:prstGeom prst="rect">
            <a:avLst/>
          </a:prstGeom>
          <a:gradFill rotWithShape="1">
            <a:gsLst>
              <a:gs pos="0">
                <a:srgbClr val="5F5F5F">
                  <a:gamma/>
                  <a:tint val="30196"/>
                  <a:invGamma/>
                </a:srgbClr>
              </a:gs>
              <a:gs pos="100000">
                <a:srgbClr val="5F5F5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78853" name="Group 5"/>
          <p:cNvGrpSpPr>
            <a:grpSpLocks/>
          </p:cNvGrpSpPr>
          <p:nvPr/>
        </p:nvGrpSpPr>
        <p:grpSpPr bwMode="auto">
          <a:xfrm>
            <a:off x="609600" y="2286000"/>
            <a:ext cx="7924800" cy="3657596"/>
            <a:chOff x="250" y="1433"/>
            <a:chExt cx="5169" cy="2359"/>
          </a:xfrm>
        </p:grpSpPr>
        <p:grpSp>
          <p:nvGrpSpPr>
            <p:cNvPr id="78854" name="Group 6"/>
            <p:cNvGrpSpPr>
              <a:grpSpLocks/>
            </p:cNvGrpSpPr>
            <p:nvPr/>
          </p:nvGrpSpPr>
          <p:grpSpPr bwMode="auto">
            <a:xfrm rot="3877067">
              <a:off x="2917" y="2651"/>
              <a:ext cx="1577" cy="614"/>
              <a:chOff x="2290" y="2725"/>
              <a:chExt cx="1832" cy="713"/>
            </a:xfrm>
          </p:grpSpPr>
          <p:grpSp>
            <p:nvGrpSpPr>
              <p:cNvPr id="78855" name="Group 7"/>
              <p:cNvGrpSpPr>
                <a:grpSpLocks/>
              </p:cNvGrpSpPr>
              <p:nvPr/>
            </p:nvGrpSpPr>
            <p:grpSpPr bwMode="auto">
              <a:xfrm>
                <a:off x="2290" y="3030"/>
                <a:ext cx="1832" cy="408"/>
                <a:chOff x="2290" y="3030"/>
                <a:chExt cx="1832" cy="408"/>
              </a:xfrm>
            </p:grpSpPr>
            <p:sp>
              <p:nvSpPr>
                <p:cNvPr id="78856" name="Freeform 8"/>
                <p:cNvSpPr>
                  <a:spLocks/>
                </p:cNvSpPr>
                <p:nvPr/>
              </p:nvSpPr>
              <p:spPr bwMode="gray">
                <a:xfrm>
                  <a:off x="2290" y="3030"/>
                  <a:ext cx="1832" cy="408"/>
                </a:xfrm>
                <a:custGeom>
                  <a:avLst/>
                  <a:gdLst>
                    <a:gd name="T0" fmla="*/ 1832 w 1832"/>
                    <a:gd name="T1" fmla="*/ 32 h 408"/>
                    <a:gd name="T2" fmla="*/ 1830 w 1832"/>
                    <a:gd name="T3" fmla="*/ 66 h 408"/>
                    <a:gd name="T4" fmla="*/ 1814 w 1832"/>
                    <a:gd name="T5" fmla="*/ 128 h 408"/>
                    <a:gd name="T6" fmla="*/ 1788 w 1832"/>
                    <a:gd name="T7" fmla="*/ 188 h 408"/>
                    <a:gd name="T8" fmla="*/ 1754 w 1832"/>
                    <a:gd name="T9" fmla="*/ 240 h 408"/>
                    <a:gd name="T10" fmla="*/ 1712 w 1832"/>
                    <a:gd name="T11" fmla="*/ 288 h 408"/>
                    <a:gd name="T12" fmla="*/ 1664 w 1832"/>
                    <a:gd name="T13" fmla="*/ 330 h 408"/>
                    <a:gd name="T14" fmla="*/ 1610 w 1832"/>
                    <a:gd name="T15" fmla="*/ 362 h 408"/>
                    <a:gd name="T16" fmla="*/ 1550 w 1832"/>
                    <a:gd name="T17" fmla="*/ 388 h 408"/>
                    <a:gd name="T18" fmla="*/ 1486 w 1832"/>
                    <a:gd name="T19" fmla="*/ 402 h 408"/>
                    <a:gd name="T20" fmla="*/ 1418 w 1832"/>
                    <a:gd name="T21" fmla="*/ 408 h 408"/>
                    <a:gd name="T22" fmla="*/ 0 w 1832"/>
                    <a:gd name="T23" fmla="*/ 408 h 408"/>
                    <a:gd name="T24" fmla="*/ 0 w 1832"/>
                    <a:gd name="T25" fmla="*/ 0 h 408"/>
                    <a:gd name="T26" fmla="*/ 1832 w 1832"/>
                    <a:gd name="T27" fmla="*/ 0 h 408"/>
                    <a:gd name="T28" fmla="*/ 1832 w 1832"/>
                    <a:gd name="T29" fmla="*/ 32 h 408"/>
                    <a:gd name="T30" fmla="*/ 1832 w 1832"/>
                    <a:gd name="T31" fmla="*/ 32 h 4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832" h="408">
                      <a:moveTo>
                        <a:pt x="1832" y="32"/>
                      </a:moveTo>
                      <a:lnTo>
                        <a:pt x="1830" y="66"/>
                      </a:lnTo>
                      <a:lnTo>
                        <a:pt x="1814" y="128"/>
                      </a:lnTo>
                      <a:lnTo>
                        <a:pt x="1788" y="188"/>
                      </a:lnTo>
                      <a:lnTo>
                        <a:pt x="1754" y="240"/>
                      </a:lnTo>
                      <a:lnTo>
                        <a:pt x="1712" y="288"/>
                      </a:lnTo>
                      <a:lnTo>
                        <a:pt x="1664" y="330"/>
                      </a:lnTo>
                      <a:lnTo>
                        <a:pt x="1610" y="362"/>
                      </a:lnTo>
                      <a:lnTo>
                        <a:pt x="1550" y="388"/>
                      </a:lnTo>
                      <a:lnTo>
                        <a:pt x="1486" y="402"/>
                      </a:lnTo>
                      <a:lnTo>
                        <a:pt x="1418" y="408"/>
                      </a:lnTo>
                      <a:lnTo>
                        <a:pt x="0" y="408"/>
                      </a:lnTo>
                      <a:lnTo>
                        <a:pt x="0" y="0"/>
                      </a:lnTo>
                      <a:lnTo>
                        <a:pt x="1832" y="0"/>
                      </a:lnTo>
                      <a:lnTo>
                        <a:pt x="1832" y="32"/>
                      </a:lnTo>
                      <a:lnTo>
                        <a:pt x="1832" y="32"/>
                      </a:lnTo>
                      <a:close/>
                    </a:path>
                  </a:pathLst>
                </a:custGeom>
                <a:solidFill>
                  <a:srgbClr val="60878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DF5908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78857" name="Freeform 9"/>
                <p:cNvSpPr>
                  <a:spLocks/>
                </p:cNvSpPr>
                <p:nvPr/>
              </p:nvSpPr>
              <p:spPr bwMode="gray">
                <a:xfrm>
                  <a:off x="3810" y="3058"/>
                  <a:ext cx="288" cy="334"/>
                </a:xfrm>
                <a:custGeom>
                  <a:avLst/>
                  <a:gdLst>
                    <a:gd name="T0" fmla="*/ 288 w 288"/>
                    <a:gd name="T1" fmla="*/ 0 h 334"/>
                    <a:gd name="T2" fmla="*/ 284 w 288"/>
                    <a:gd name="T3" fmla="*/ 52 h 334"/>
                    <a:gd name="T4" fmla="*/ 272 w 288"/>
                    <a:gd name="T5" fmla="*/ 98 h 334"/>
                    <a:gd name="T6" fmla="*/ 254 w 288"/>
                    <a:gd name="T7" fmla="*/ 140 h 334"/>
                    <a:gd name="T8" fmla="*/ 230 w 288"/>
                    <a:gd name="T9" fmla="*/ 176 h 334"/>
                    <a:gd name="T10" fmla="*/ 204 w 288"/>
                    <a:gd name="T11" fmla="*/ 208 h 334"/>
                    <a:gd name="T12" fmla="*/ 174 w 288"/>
                    <a:gd name="T13" fmla="*/ 238 h 334"/>
                    <a:gd name="T14" fmla="*/ 144 w 288"/>
                    <a:gd name="T15" fmla="*/ 262 h 334"/>
                    <a:gd name="T16" fmla="*/ 112 w 288"/>
                    <a:gd name="T17" fmla="*/ 282 h 334"/>
                    <a:gd name="T18" fmla="*/ 84 w 288"/>
                    <a:gd name="T19" fmla="*/ 298 h 334"/>
                    <a:gd name="T20" fmla="*/ 56 w 288"/>
                    <a:gd name="T21" fmla="*/ 312 h 334"/>
                    <a:gd name="T22" fmla="*/ 34 w 288"/>
                    <a:gd name="T23" fmla="*/ 322 h 334"/>
                    <a:gd name="T24" fmla="*/ 16 w 288"/>
                    <a:gd name="T25" fmla="*/ 328 h 334"/>
                    <a:gd name="T26" fmla="*/ 4 w 288"/>
                    <a:gd name="T27" fmla="*/ 332 h 334"/>
                    <a:gd name="T28" fmla="*/ 0 w 288"/>
                    <a:gd name="T29" fmla="*/ 334 h 334"/>
                    <a:gd name="T30" fmla="*/ 4 w 288"/>
                    <a:gd name="T31" fmla="*/ 332 h 334"/>
                    <a:gd name="T32" fmla="*/ 16 w 288"/>
                    <a:gd name="T33" fmla="*/ 326 h 334"/>
                    <a:gd name="T34" fmla="*/ 34 w 288"/>
                    <a:gd name="T35" fmla="*/ 318 h 334"/>
                    <a:gd name="T36" fmla="*/ 56 w 288"/>
                    <a:gd name="T37" fmla="*/ 304 h 334"/>
                    <a:gd name="T38" fmla="*/ 84 w 288"/>
                    <a:gd name="T39" fmla="*/ 288 h 334"/>
                    <a:gd name="T40" fmla="*/ 112 w 288"/>
                    <a:gd name="T41" fmla="*/ 266 h 334"/>
                    <a:gd name="T42" fmla="*/ 142 w 288"/>
                    <a:gd name="T43" fmla="*/ 242 h 334"/>
                    <a:gd name="T44" fmla="*/ 170 w 288"/>
                    <a:gd name="T45" fmla="*/ 212 h 334"/>
                    <a:gd name="T46" fmla="*/ 196 w 288"/>
                    <a:gd name="T47" fmla="*/ 180 h 334"/>
                    <a:gd name="T48" fmla="*/ 220 w 288"/>
                    <a:gd name="T49" fmla="*/ 142 h 334"/>
                    <a:gd name="T50" fmla="*/ 238 w 288"/>
                    <a:gd name="T51" fmla="*/ 100 h 334"/>
                    <a:gd name="T52" fmla="*/ 250 w 288"/>
                    <a:gd name="T53" fmla="*/ 54 h 334"/>
                    <a:gd name="T54" fmla="*/ 254 w 288"/>
                    <a:gd name="T55" fmla="*/ 2 h 334"/>
                    <a:gd name="T56" fmla="*/ 288 w 288"/>
                    <a:gd name="T57" fmla="*/ 0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88" h="334">
                      <a:moveTo>
                        <a:pt x="288" y="0"/>
                      </a:moveTo>
                      <a:lnTo>
                        <a:pt x="284" y="52"/>
                      </a:lnTo>
                      <a:lnTo>
                        <a:pt x="272" y="98"/>
                      </a:lnTo>
                      <a:lnTo>
                        <a:pt x="254" y="140"/>
                      </a:lnTo>
                      <a:lnTo>
                        <a:pt x="230" y="176"/>
                      </a:lnTo>
                      <a:lnTo>
                        <a:pt x="204" y="208"/>
                      </a:lnTo>
                      <a:lnTo>
                        <a:pt x="174" y="238"/>
                      </a:lnTo>
                      <a:lnTo>
                        <a:pt x="144" y="262"/>
                      </a:lnTo>
                      <a:lnTo>
                        <a:pt x="112" y="282"/>
                      </a:lnTo>
                      <a:lnTo>
                        <a:pt x="84" y="298"/>
                      </a:lnTo>
                      <a:lnTo>
                        <a:pt x="56" y="312"/>
                      </a:lnTo>
                      <a:lnTo>
                        <a:pt x="34" y="322"/>
                      </a:lnTo>
                      <a:lnTo>
                        <a:pt x="16" y="328"/>
                      </a:lnTo>
                      <a:lnTo>
                        <a:pt x="4" y="332"/>
                      </a:lnTo>
                      <a:lnTo>
                        <a:pt x="0" y="334"/>
                      </a:lnTo>
                      <a:lnTo>
                        <a:pt x="4" y="332"/>
                      </a:lnTo>
                      <a:lnTo>
                        <a:pt x="16" y="326"/>
                      </a:lnTo>
                      <a:lnTo>
                        <a:pt x="34" y="318"/>
                      </a:lnTo>
                      <a:lnTo>
                        <a:pt x="56" y="304"/>
                      </a:lnTo>
                      <a:lnTo>
                        <a:pt x="84" y="288"/>
                      </a:lnTo>
                      <a:lnTo>
                        <a:pt x="112" y="266"/>
                      </a:lnTo>
                      <a:lnTo>
                        <a:pt x="142" y="242"/>
                      </a:lnTo>
                      <a:lnTo>
                        <a:pt x="170" y="212"/>
                      </a:lnTo>
                      <a:lnTo>
                        <a:pt x="196" y="180"/>
                      </a:lnTo>
                      <a:lnTo>
                        <a:pt x="220" y="142"/>
                      </a:lnTo>
                      <a:lnTo>
                        <a:pt x="238" y="100"/>
                      </a:lnTo>
                      <a:lnTo>
                        <a:pt x="250" y="54"/>
                      </a:lnTo>
                      <a:lnTo>
                        <a:pt x="254" y="2"/>
                      </a:lnTo>
                      <a:lnTo>
                        <a:pt x="288" y="0"/>
                      </a:lnTo>
                      <a:close/>
                    </a:path>
                  </a:pathLst>
                </a:custGeom>
                <a:solidFill>
                  <a:srgbClr val="FFFFFF">
                    <a:alpha val="49001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grpSp>
            <p:nvGrpSpPr>
              <p:cNvPr id="78858" name="Group 10"/>
              <p:cNvGrpSpPr>
                <a:grpSpLocks/>
              </p:cNvGrpSpPr>
              <p:nvPr/>
            </p:nvGrpSpPr>
            <p:grpSpPr bwMode="auto">
              <a:xfrm flipV="1">
                <a:off x="2290" y="2725"/>
                <a:ext cx="1406" cy="313"/>
                <a:chOff x="2290" y="3030"/>
                <a:chExt cx="1832" cy="408"/>
              </a:xfrm>
            </p:grpSpPr>
            <p:sp>
              <p:nvSpPr>
                <p:cNvPr id="78859" name="Freeform 11"/>
                <p:cNvSpPr>
                  <a:spLocks/>
                </p:cNvSpPr>
                <p:nvPr/>
              </p:nvSpPr>
              <p:spPr bwMode="gray">
                <a:xfrm>
                  <a:off x="2290" y="3030"/>
                  <a:ext cx="1832" cy="408"/>
                </a:xfrm>
                <a:custGeom>
                  <a:avLst/>
                  <a:gdLst>
                    <a:gd name="T0" fmla="*/ 1832 w 1832"/>
                    <a:gd name="T1" fmla="*/ 32 h 408"/>
                    <a:gd name="T2" fmla="*/ 1830 w 1832"/>
                    <a:gd name="T3" fmla="*/ 66 h 408"/>
                    <a:gd name="T4" fmla="*/ 1814 w 1832"/>
                    <a:gd name="T5" fmla="*/ 128 h 408"/>
                    <a:gd name="T6" fmla="*/ 1788 w 1832"/>
                    <a:gd name="T7" fmla="*/ 188 h 408"/>
                    <a:gd name="T8" fmla="*/ 1754 w 1832"/>
                    <a:gd name="T9" fmla="*/ 240 h 408"/>
                    <a:gd name="T10" fmla="*/ 1712 w 1832"/>
                    <a:gd name="T11" fmla="*/ 288 h 408"/>
                    <a:gd name="T12" fmla="*/ 1664 w 1832"/>
                    <a:gd name="T13" fmla="*/ 330 h 408"/>
                    <a:gd name="T14" fmla="*/ 1610 w 1832"/>
                    <a:gd name="T15" fmla="*/ 362 h 408"/>
                    <a:gd name="T16" fmla="*/ 1550 w 1832"/>
                    <a:gd name="T17" fmla="*/ 388 h 408"/>
                    <a:gd name="T18" fmla="*/ 1486 w 1832"/>
                    <a:gd name="T19" fmla="*/ 402 h 408"/>
                    <a:gd name="T20" fmla="*/ 1418 w 1832"/>
                    <a:gd name="T21" fmla="*/ 408 h 408"/>
                    <a:gd name="T22" fmla="*/ 0 w 1832"/>
                    <a:gd name="T23" fmla="*/ 408 h 408"/>
                    <a:gd name="T24" fmla="*/ 0 w 1832"/>
                    <a:gd name="T25" fmla="*/ 0 h 408"/>
                    <a:gd name="T26" fmla="*/ 1832 w 1832"/>
                    <a:gd name="T27" fmla="*/ 0 h 408"/>
                    <a:gd name="T28" fmla="*/ 1832 w 1832"/>
                    <a:gd name="T29" fmla="*/ 32 h 408"/>
                    <a:gd name="T30" fmla="*/ 1832 w 1832"/>
                    <a:gd name="T31" fmla="*/ 32 h 4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832" h="408">
                      <a:moveTo>
                        <a:pt x="1832" y="32"/>
                      </a:moveTo>
                      <a:lnTo>
                        <a:pt x="1830" y="66"/>
                      </a:lnTo>
                      <a:lnTo>
                        <a:pt x="1814" y="128"/>
                      </a:lnTo>
                      <a:lnTo>
                        <a:pt x="1788" y="188"/>
                      </a:lnTo>
                      <a:lnTo>
                        <a:pt x="1754" y="240"/>
                      </a:lnTo>
                      <a:lnTo>
                        <a:pt x="1712" y="288"/>
                      </a:lnTo>
                      <a:lnTo>
                        <a:pt x="1664" y="330"/>
                      </a:lnTo>
                      <a:lnTo>
                        <a:pt x="1610" y="362"/>
                      </a:lnTo>
                      <a:lnTo>
                        <a:pt x="1550" y="388"/>
                      </a:lnTo>
                      <a:lnTo>
                        <a:pt x="1486" y="402"/>
                      </a:lnTo>
                      <a:lnTo>
                        <a:pt x="1418" y="408"/>
                      </a:lnTo>
                      <a:lnTo>
                        <a:pt x="0" y="408"/>
                      </a:lnTo>
                      <a:lnTo>
                        <a:pt x="0" y="0"/>
                      </a:lnTo>
                      <a:lnTo>
                        <a:pt x="1832" y="0"/>
                      </a:lnTo>
                      <a:lnTo>
                        <a:pt x="1832" y="32"/>
                      </a:lnTo>
                      <a:lnTo>
                        <a:pt x="1832" y="32"/>
                      </a:lnTo>
                      <a:close/>
                    </a:path>
                  </a:pathLst>
                </a:custGeom>
                <a:solidFill>
                  <a:srgbClr val="98B5B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DF5908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78860" name="Freeform 12"/>
                <p:cNvSpPr>
                  <a:spLocks/>
                </p:cNvSpPr>
                <p:nvPr/>
              </p:nvSpPr>
              <p:spPr bwMode="gray">
                <a:xfrm>
                  <a:off x="3810" y="3058"/>
                  <a:ext cx="288" cy="334"/>
                </a:xfrm>
                <a:custGeom>
                  <a:avLst/>
                  <a:gdLst>
                    <a:gd name="T0" fmla="*/ 288 w 288"/>
                    <a:gd name="T1" fmla="*/ 0 h 334"/>
                    <a:gd name="T2" fmla="*/ 284 w 288"/>
                    <a:gd name="T3" fmla="*/ 52 h 334"/>
                    <a:gd name="T4" fmla="*/ 272 w 288"/>
                    <a:gd name="T5" fmla="*/ 98 h 334"/>
                    <a:gd name="T6" fmla="*/ 254 w 288"/>
                    <a:gd name="T7" fmla="*/ 140 h 334"/>
                    <a:gd name="T8" fmla="*/ 230 w 288"/>
                    <a:gd name="T9" fmla="*/ 176 h 334"/>
                    <a:gd name="T10" fmla="*/ 204 w 288"/>
                    <a:gd name="T11" fmla="*/ 208 h 334"/>
                    <a:gd name="T12" fmla="*/ 174 w 288"/>
                    <a:gd name="T13" fmla="*/ 238 h 334"/>
                    <a:gd name="T14" fmla="*/ 144 w 288"/>
                    <a:gd name="T15" fmla="*/ 262 h 334"/>
                    <a:gd name="T16" fmla="*/ 112 w 288"/>
                    <a:gd name="T17" fmla="*/ 282 h 334"/>
                    <a:gd name="T18" fmla="*/ 84 w 288"/>
                    <a:gd name="T19" fmla="*/ 298 h 334"/>
                    <a:gd name="T20" fmla="*/ 56 w 288"/>
                    <a:gd name="T21" fmla="*/ 312 h 334"/>
                    <a:gd name="T22" fmla="*/ 34 w 288"/>
                    <a:gd name="T23" fmla="*/ 322 h 334"/>
                    <a:gd name="T24" fmla="*/ 16 w 288"/>
                    <a:gd name="T25" fmla="*/ 328 h 334"/>
                    <a:gd name="T26" fmla="*/ 4 w 288"/>
                    <a:gd name="T27" fmla="*/ 332 h 334"/>
                    <a:gd name="T28" fmla="*/ 0 w 288"/>
                    <a:gd name="T29" fmla="*/ 334 h 334"/>
                    <a:gd name="T30" fmla="*/ 4 w 288"/>
                    <a:gd name="T31" fmla="*/ 332 h 334"/>
                    <a:gd name="T32" fmla="*/ 16 w 288"/>
                    <a:gd name="T33" fmla="*/ 326 h 334"/>
                    <a:gd name="T34" fmla="*/ 34 w 288"/>
                    <a:gd name="T35" fmla="*/ 318 h 334"/>
                    <a:gd name="T36" fmla="*/ 56 w 288"/>
                    <a:gd name="T37" fmla="*/ 304 h 334"/>
                    <a:gd name="T38" fmla="*/ 84 w 288"/>
                    <a:gd name="T39" fmla="*/ 288 h 334"/>
                    <a:gd name="T40" fmla="*/ 112 w 288"/>
                    <a:gd name="T41" fmla="*/ 266 h 334"/>
                    <a:gd name="T42" fmla="*/ 142 w 288"/>
                    <a:gd name="T43" fmla="*/ 242 h 334"/>
                    <a:gd name="T44" fmla="*/ 170 w 288"/>
                    <a:gd name="T45" fmla="*/ 212 h 334"/>
                    <a:gd name="T46" fmla="*/ 196 w 288"/>
                    <a:gd name="T47" fmla="*/ 180 h 334"/>
                    <a:gd name="T48" fmla="*/ 220 w 288"/>
                    <a:gd name="T49" fmla="*/ 142 h 334"/>
                    <a:gd name="T50" fmla="*/ 238 w 288"/>
                    <a:gd name="T51" fmla="*/ 100 h 334"/>
                    <a:gd name="T52" fmla="*/ 250 w 288"/>
                    <a:gd name="T53" fmla="*/ 54 h 334"/>
                    <a:gd name="T54" fmla="*/ 254 w 288"/>
                    <a:gd name="T55" fmla="*/ 2 h 334"/>
                    <a:gd name="T56" fmla="*/ 288 w 288"/>
                    <a:gd name="T57" fmla="*/ 0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88" h="334">
                      <a:moveTo>
                        <a:pt x="288" y="0"/>
                      </a:moveTo>
                      <a:lnTo>
                        <a:pt x="284" y="52"/>
                      </a:lnTo>
                      <a:lnTo>
                        <a:pt x="272" y="98"/>
                      </a:lnTo>
                      <a:lnTo>
                        <a:pt x="254" y="140"/>
                      </a:lnTo>
                      <a:lnTo>
                        <a:pt x="230" y="176"/>
                      </a:lnTo>
                      <a:lnTo>
                        <a:pt x="204" y="208"/>
                      </a:lnTo>
                      <a:lnTo>
                        <a:pt x="174" y="238"/>
                      </a:lnTo>
                      <a:lnTo>
                        <a:pt x="144" y="262"/>
                      </a:lnTo>
                      <a:lnTo>
                        <a:pt x="112" y="282"/>
                      </a:lnTo>
                      <a:lnTo>
                        <a:pt x="84" y="298"/>
                      </a:lnTo>
                      <a:lnTo>
                        <a:pt x="56" y="312"/>
                      </a:lnTo>
                      <a:lnTo>
                        <a:pt x="34" y="322"/>
                      </a:lnTo>
                      <a:lnTo>
                        <a:pt x="16" y="328"/>
                      </a:lnTo>
                      <a:lnTo>
                        <a:pt x="4" y="332"/>
                      </a:lnTo>
                      <a:lnTo>
                        <a:pt x="0" y="334"/>
                      </a:lnTo>
                      <a:lnTo>
                        <a:pt x="4" y="332"/>
                      </a:lnTo>
                      <a:lnTo>
                        <a:pt x="16" y="326"/>
                      </a:lnTo>
                      <a:lnTo>
                        <a:pt x="34" y="318"/>
                      </a:lnTo>
                      <a:lnTo>
                        <a:pt x="56" y="304"/>
                      </a:lnTo>
                      <a:lnTo>
                        <a:pt x="84" y="288"/>
                      </a:lnTo>
                      <a:lnTo>
                        <a:pt x="112" y="266"/>
                      </a:lnTo>
                      <a:lnTo>
                        <a:pt x="142" y="242"/>
                      </a:lnTo>
                      <a:lnTo>
                        <a:pt x="170" y="212"/>
                      </a:lnTo>
                      <a:lnTo>
                        <a:pt x="196" y="180"/>
                      </a:lnTo>
                      <a:lnTo>
                        <a:pt x="220" y="142"/>
                      </a:lnTo>
                      <a:lnTo>
                        <a:pt x="238" y="100"/>
                      </a:lnTo>
                      <a:lnTo>
                        <a:pt x="250" y="54"/>
                      </a:lnTo>
                      <a:lnTo>
                        <a:pt x="254" y="2"/>
                      </a:lnTo>
                      <a:lnTo>
                        <a:pt x="288" y="0"/>
                      </a:lnTo>
                      <a:close/>
                    </a:path>
                  </a:pathLst>
                </a:custGeom>
                <a:solidFill>
                  <a:srgbClr val="FFFFFF">
                    <a:alpha val="49001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</p:grpSp>
        <p:grpSp>
          <p:nvGrpSpPr>
            <p:cNvPr id="78861" name="Group 13"/>
            <p:cNvGrpSpPr>
              <a:grpSpLocks/>
            </p:cNvGrpSpPr>
            <p:nvPr/>
          </p:nvGrpSpPr>
          <p:grpSpPr bwMode="auto">
            <a:xfrm>
              <a:off x="2789" y="1533"/>
              <a:ext cx="907" cy="907"/>
              <a:chOff x="2789" y="1625"/>
              <a:chExt cx="907" cy="907"/>
            </a:xfrm>
          </p:grpSpPr>
          <p:sp>
            <p:nvSpPr>
              <p:cNvPr id="78862" name="Oval 14"/>
              <p:cNvSpPr>
                <a:spLocks noChangeArrowheads="1"/>
              </p:cNvSpPr>
              <p:nvPr/>
            </p:nvSpPr>
            <p:spPr bwMode="gray">
              <a:xfrm>
                <a:off x="2789" y="1625"/>
                <a:ext cx="907" cy="907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gamma/>
                      <a:tint val="0"/>
                      <a:invGamma/>
                    </a:srgbClr>
                  </a:gs>
                  <a:gs pos="50000">
                    <a:srgbClr val="83A6A7"/>
                  </a:gs>
                  <a:gs pos="100000">
                    <a:srgbClr val="83A6A7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863" name="Oval 15"/>
              <p:cNvSpPr>
                <a:spLocks noChangeArrowheads="1"/>
              </p:cNvSpPr>
              <p:nvPr/>
            </p:nvSpPr>
            <p:spPr bwMode="gray">
              <a:xfrm>
                <a:off x="2789" y="1625"/>
                <a:ext cx="907" cy="907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alpha val="32001"/>
                    </a:srgbClr>
                  </a:gs>
                  <a:gs pos="100000">
                    <a:srgbClr val="83A6A7">
                      <a:gamma/>
                      <a:shade val="0"/>
                      <a:invGamma/>
                      <a:alpha val="89999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864" name="Oval 16"/>
              <p:cNvSpPr>
                <a:spLocks noChangeArrowheads="1"/>
              </p:cNvSpPr>
              <p:nvPr/>
            </p:nvSpPr>
            <p:spPr bwMode="gray">
              <a:xfrm>
                <a:off x="2849" y="1684"/>
                <a:ext cx="787" cy="788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gamma/>
                      <a:shade val="54118"/>
                      <a:invGamma/>
                    </a:srgbClr>
                  </a:gs>
                  <a:gs pos="50000">
                    <a:srgbClr val="83A6A7"/>
                  </a:gs>
                  <a:gs pos="100000">
                    <a:srgbClr val="83A6A7">
                      <a:gamma/>
                      <a:shade val="54118"/>
                      <a:invGamma/>
                    </a:srgb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865" name="Oval 17"/>
              <p:cNvSpPr>
                <a:spLocks noChangeArrowheads="1"/>
              </p:cNvSpPr>
              <p:nvPr/>
            </p:nvSpPr>
            <p:spPr bwMode="gray">
              <a:xfrm>
                <a:off x="2849" y="1686"/>
                <a:ext cx="787" cy="788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gamma/>
                      <a:shade val="63529"/>
                      <a:invGamma/>
                    </a:srgbClr>
                  </a:gs>
                  <a:gs pos="100000">
                    <a:srgbClr val="83A6A7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866" name="Oval 18"/>
              <p:cNvSpPr>
                <a:spLocks noChangeArrowheads="1"/>
              </p:cNvSpPr>
              <p:nvPr/>
            </p:nvSpPr>
            <p:spPr bwMode="gray">
              <a:xfrm>
                <a:off x="2888" y="1724"/>
                <a:ext cx="709" cy="709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grpSp>
            <p:nvGrpSpPr>
              <p:cNvPr id="78867" name="Group 19"/>
              <p:cNvGrpSpPr>
                <a:grpSpLocks/>
              </p:cNvGrpSpPr>
              <p:nvPr/>
            </p:nvGrpSpPr>
            <p:grpSpPr bwMode="auto">
              <a:xfrm>
                <a:off x="2899" y="1735"/>
                <a:ext cx="687" cy="688"/>
                <a:chOff x="4166" y="1706"/>
                <a:chExt cx="1252" cy="1252"/>
              </a:xfrm>
            </p:grpSpPr>
            <p:sp>
              <p:nvSpPr>
                <p:cNvPr id="78868" name="Oval 20"/>
                <p:cNvSpPr>
                  <a:spLocks noChangeArrowheads="1"/>
                </p:cNvSpPr>
                <p:nvPr/>
              </p:nvSpPr>
              <p:spPr bwMode="gray">
                <a:xfrm>
                  <a:off x="4166" y="1706"/>
                  <a:ext cx="1252" cy="125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46275"/>
                        <a:invGamma/>
                      </a:srgbClr>
                    </a:gs>
                    <a:gs pos="100000">
                      <a:srgbClr val="D6E1E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78869" name="Oval 21"/>
                <p:cNvSpPr>
                  <a:spLocks noChangeArrowheads="1"/>
                </p:cNvSpPr>
                <p:nvPr/>
              </p:nvSpPr>
              <p:spPr bwMode="gray">
                <a:xfrm>
                  <a:off x="4182" y="1713"/>
                  <a:ext cx="1222" cy="122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D6E1E2">
                        <a:gamma/>
                        <a:tint val="34902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78870" name="Oval 22"/>
                <p:cNvSpPr>
                  <a:spLocks noChangeArrowheads="1"/>
                </p:cNvSpPr>
                <p:nvPr/>
              </p:nvSpPr>
              <p:spPr bwMode="gray">
                <a:xfrm>
                  <a:off x="4195" y="1725"/>
                  <a:ext cx="1162" cy="11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79216"/>
                        <a:invGamma/>
                      </a:srgbClr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78871" name="Oval 23"/>
                <p:cNvSpPr>
                  <a:spLocks noChangeArrowheads="1"/>
                </p:cNvSpPr>
                <p:nvPr/>
              </p:nvSpPr>
              <p:spPr bwMode="gray">
                <a:xfrm>
                  <a:off x="4263" y="1757"/>
                  <a:ext cx="1033" cy="926"/>
                </a:xfrm>
                <a:prstGeom prst="ellipse">
                  <a:avLst/>
                </a:prstGeom>
                <a:ln/>
                <a:extLst/>
              </p:spPr>
              <p:style>
                <a:lnRef idx="2">
                  <a:schemeClr val="accent1"/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vert="horz" wrap="none" anchor="ctr">
                  <a:scene3d>
                    <a:camera prst="orthographicFront"/>
                    <a:lightRig rig="balanced" dir="t">
                      <a:rot lat="0" lon="0" rev="2100000"/>
                    </a:lightRig>
                  </a:scene3d>
                  <a:sp3d extrusionH="57150" prstMaterial="metal">
                    <a:bevelT w="38100" h="25400"/>
                    <a:contourClr>
                      <a:schemeClr val="bg2"/>
                    </a:contourClr>
                  </a:sp3d>
                </a:bodyPr>
                <a:lstStyle/>
                <a:p>
                  <a:r>
                    <a:rPr lang="en-US" b="1" dirty="0" smtClean="0">
                      <a:ln w="50800"/>
                      <a:solidFill>
                        <a:schemeClr val="bg1">
                          <a:shade val="50000"/>
                        </a:schemeClr>
                      </a:solidFill>
                    </a:rPr>
                    <a:t>IN KỶ YẾU</a:t>
                  </a:r>
                  <a:endParaRPr lang="vi-VN" b="1" dirty="0">
                    <a:ln w="50800"/>
                    <a:solidFill>
                      <a:schemeClr val="bg1">
                        <a:shade val="50000"/>
                      </a:schemeClr>
                    </a:solidFill>
                  </a:endParaRPr>
                </a:p>
              </p:txBody>
            </p:sp>
          </p:grpSp>
        </p:grpSp>
        <p:grpSp>
          <p:nvGrpSpPr>
            <p:cNvPr id="78872" name="Group 24"/>
            <p:cNvGrpSpPr>
              <a:grpSpLocks/>
            </p:cNvGrpSpPr>
            <p:nvPr/>
          </p:nvGrpSpPr>
          <p:grpSpPr bwMode="auto">
            <a:xfrm rot="3877067">
              <a:off x="4323" y="2697"/>
              <a:ext cx="1577" cy="614"/>
              <a:chOff x="2290" y="2725"/>
              <a:chExt cx="1832" cy="713"/>
            </a:xfrm>
          </p:grpSpPr>
          <p:grpSp>
            <p:nvGrpSpPr>
              <p:cNvPr id="78873" name="Group 25"/>
              <p:cNvGrpSpPr>
                <a:grpSpLocks/>
              </p:cNvGrpSpPr>
              <p:nvPr/>
            </p:nvGrpSpPr>
            <p:grpSpPr bwMode="auto">
              <a:xfrm>
                <a:off x="2290" y="3030"/>
                <a:ext cx="1832" cy="408"/>
                <a:chOff x="2290" y="3030"/>
                <a:chExt cx="1832" cy="408"/>
              </a:xfrm>
            </p:grpSpPr>
            <p:sp>
              <p:nvSpPr>
                <p:cNvPr id="78874" name="Freeform 26"/>
                <p:cNvSpPr>
                  <a:spLocks/>
                </p:cNvSpPr>
                <p:nvPr/>
              </p:nvSpPr>
              <p:spPr bwMode="gray">
                <a:xfrm>
                  <a:off x="2290" y="3030"/>
                  <a:ext cx="1832" cy="408"/>
                </a:xfrm>
                <a:custGeom>
                  <a:avLst/>
                  <a:gdLst>
                    <a:gd name="T0" fmla="*/ 1832 w 1832"/>
                    <a:gd name="T1" fmla="*/ 32 h 408"/>
                    <a:gd name="T2" fmla="*/ 1830 w 1832"/>
                    <a:gd name="T3" fmla="*/ 66 h 408"/>
                    <a:gd name="T4" fmla="*/ 1814 w 1832"/>
                    <a:gd name="T5" fmla="*/ 128 h 408"/>
                    <a:gd name="T6" fmla="*/ 1788 w 1832"/>
                    <a:gd name="T7" fmla="*/ 188 h 408"/>
                    <a:gd name="T8" fmla="*/ 1754 w 1832"/>
                    <a:gd name="T9" fmla="*/ 240 h 408"/>
                    <a:gd name="T10" fmla="*/ 1712 w 1832"/>
                    <a:gd name="T11" fmla="*/ 288 h 408"/>
                    <a:gd name="T12" fmla="*/ 1664 w 1832"/>
                    <a:gd name="T13" fmla="*/ 330 h 408"/>
                    <a:gd name="T14" fmla="*/ 1610 w 1832"/>
                    <a:gd name="T15" fmla="*/ 362 h 408"/>
                    <a:gd name="T16" fmla="*/ 1550 w 1832"/>
                    <a:gd name="T17" fmla="*/ 388 h 408"/>
                    <a:gd name="T18" fmla="*/ 1486 w 1832"/>
                    <a:gd name="T19" fmla="*/ 402 h 408"/>
                    <a:gd name="T20" fmla="*/ 1418 w 1832"/>
                    <a:gd name="T21" fmla="*/ 408 h 408"/>
                    <a:gd name="T22" fmla="*/ 0 w 1832"/>
                    <a:gd name="T23" fmla="*/ 408 h 408"/>
                    <a:gd name="T24" fmla="*/ 0 w 1832"/>
                    <a:gd name="T25" fmla="*/ 0 h 408"/>
                    <a:gd name="T26" fmla="*/ 1832 w 1832"/>
                    <a:gd name="T27" fmla="*/ 0 h 408"/>
                    <a:gd name="T28" fmla="*/ 1832 w 1832"/>
                    <a:gd name="T29" fmla="*/ 32 h 408"/>
                    <a:gd name="T30" fmla="*/ 1832 w 1832"/>
                    <a:gd name="T31" fmla="*/ 32 h 4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832" h="408">
                      <a:moveTo>
                        <a:pt x="1832" y="32"/>
                      </a:moveTo>
                      <a:lnTo>
                        <a:pt x="1830" y="66"/>
                      </a:lnTo>
                      <a:lnTo>
                        <a:pt x="1814" y="128"/>
                      </a:lnTo>
                      <a:lnTo>
                        <a:pt x="1788" y="188"/>
                      </a:lnTo>
                      <a:lnTo>
                        <a:pt x="1754" y="240"/>
                      </a:lnTo>
                      <a:lnTo>
                        <a:pt x="1712" y="288"/>
                      </a:lnTo>
                      <a:lnTo>
                        <a:pt x="1664" y="330"/>
                      </a:lnTo>
                      <a:lnTo>
                        <a:pt x="1610" y="362"/>
                      </a:lnTo>
                      <a:lnTo>
                        <a:pt x="1550" y="388"/>
                      </a:lnTo>
                      <a:lnTo>
                        <a:pt x="1486" y="402"/>
                      </a:lnTo>
                      <a:lnTo>
                        <a:pt x="1418" y="408"/>
                      </a:lnTo>
                      <a:lnTo>
                        <a:pt x="0" y="408"/>
                      </a:lnTo>
                      <a:lnTo>
                        <a:pt x="0" y="0"/>
                      </a:lnTo>
                      <a:lnTo>
                        <a:pt x="1832" y="0"/>
                      </a:lnTo>
                      <a:lnTo>
                        <a:pt x="1832" y="32"/>
                      </a:lnTo>
                      <a:lnTo>
                        <a:pt x="1832" y="32"/>
                      </a:lnTo>
                      <a:close/>
                    </a:path>
                  </a:pathLst>
                </a:custGeom>
                <a:solidFill>
                  <a:schemeClr val="tx2">
                    <a:lumMod val="6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DF5908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78875" name="Freeform 27"/>
                <p:cNvSpPr>
                  <a:spLocks/>
                </p:cNvSpPr>
                <p:nvPr/>
              </p:nvSpPr>
              <p:spPr bwMode="gray">
                <a:xfrm>
                  <a:off x="3810" y="3058"/>
                  <a:ext cx="288" cy="334"/>
                </a:xfrm>
                <a:custGeom>
                  <a:avLst/>
                  <a:gdLst>
                    <a:gd name="T0" fmla="*/ 288 w 288"/>
                    <a:gd name="T1" fmla="*/ 0 h 334"/>
                    <a:gd name="T2" fmla="*/ 284 w 288"/>
                    <a:gd name="T3" fmla="*/ 52 h 334"/>
                    <a:gd name="T4" fmla="*/ 272 w 288"/>
                    <a:gd name="T5" fmla="*/ 98 h 334"/>
                    <a:gd name="T6" fmla="*/ 254 w 288"/>
                    <a:gd name="T7" fmla="*/ 140 h 334"/>
                    <a:gd name="T8" fmla="*/ 230 w 288"/>
                    <a:gd name="T9" fmla="*/ 176 h 334"/>
                    <a:gd name="T10" fmla="*/ 204 w 288"/>
                    <a:gd name="T11" fmla="*/ 208 h 334"/>
                    <a:gd name="T12" fmla="*/ 174 w 288"/>
                    <a:gd name="T13" fmla="*/ 238 h 334"/>
                    <a:gd name="T14" fmla="*/ 144 w 288"/>
                    <a:gd name="T15" fmla="*/ 262 h 334"/>
                    <a:gd name="T16" fmla="*/ 112 w 288"/>
                    <a:gd name="T17" fmla="*/ 282 h 334"/>
                    <a:gd name="T18" fmla="*/ 84 w 288"/>
                    <a:gd name="T19" fmla="*/ 298 h 334"/>
                    <a:gd name="T20" fmla="*/ 56 w 288"/>
                    <a:gd name="T21" fmla="*/ 312 h 334"/>
                    <a:gd name="T22" fmla="*/ 34 w 288"/>
                    <a:gd name="T23" fmla="*/ 322 h 334"/>
                    <a:gd name="T24" fmla="*/ 16 w 288"/>
                    <a:gd name="T25" fmla="*/ 328 h 334"/>
                    <a:gd name="T26" fmla="*/ 4 w 288"/>
                    <a:gd name="T27" fmla="*/ 332 h 334"/>
                    <a:gd name="T28" fmla="*/ 0 w 288"/>
                    <a:gd name="T29" fmla="*/ 334 h 334"/>
                    <a:gd name="T30" fmla="*/ 4 w 288"/>
                    <a:gd name="T31" fmla="*/ 332 h 334"/>
                    <a:gd name="T32" fmla="*/ 16 w 288"/>
                    <a:gd name="T33" fmla="*/ 326 h 334"/>
                    <a:gd name="T34" fmla="*/ 34 w 288"/>
                    <a:gd name="T35" fmla="*/ 318 h 334"/>
                    <a:gd name="T36" fmla="*/ 56 w 288"/>
                    <a:gd name="T37" fmla="*/ 304 h 334"/>
                    <a:gd name="T38" fmla="*/ 84 w 288"/>
                    <a:gd name="T39" fmla="*/ 288 h 334"/>
                    <a:gd name="T40" fmla="*/ 112 w 288"/>
                    <a:gd name="T41" fmla="*/ 266 h 334"/>
                    <a:gd name="T42" fmla="*/ 142 w 288"/>
                    <a:gd name="T43" fmla="*/ 242 h 334"/>
                    <a:gd name="T44" fmla="*/ 170 w 288"/>
                    <a:gd name="T45" fmla="*/ 212 h 334"/>
                    <a:gd name="T46" fmla="*/ 196 w 288"/>
                    <a:gd name="T47" fmla="*/ 180 h 334"/>
                    <a:gd name="T48" fmla="*/ 220 w 288"/>
                    <a:gd name="T49" fmla="*/ 142 h 334"/>
                    <a:gd name="T50" fmla="*/ 238 w 288"/>
                    <a:gd name="T51" fmla="*/ 100 h 334"/>
                    <a:gd name="T52" fmla="*/ 250 w 288"/>
                    <a:gd name="T53" fmla="*/ 54 h 334"/>
                    <a:gd name="T54" fmla="*/ 254 w 288"/>
                    <a:gd name="T55" fmla="*/ 2 h 334"/>
                    <a:gd name="T56" fmla="*/ 288 w 288"/>
                    <a:gd name="T57" fmla="*/ 0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88" h="334">
                      <a:moveTo>
                        <a:pt x="288" y="0"/>
                      </a:moveTo>
                      <a:lnTo>
                        <a:pt x="284" y="52"/>
                      </a:lnTo>
                      <a:lnTo>
                        <a:pt x="272" y="98"/>
                      </a:lnTo>
                      <a:lnTo>
                        <a:pt x="254" y="140"/>
                      </a:lnTo>
                      <a:lnTo>
                        <a:pt x="230" y="176"/>
                      </a:lnTo>
                      <a:lnTo>
                        <a:pt x="204" y="208"/>
                      </a:lnTo>
                      <a:lnTo>
                        <a:pt x="174" y="238"/>
                      </a:lnTo>
                      <a:lnTo>
                        <a:pt x="144" y="262"/>
                      </a:lnTo>
                      <a:lnTo>
                        <a:pt x="112" y="282"/>
                      </a:lnTo>
                      <a:lnTo>
                        <a:pt x="84" y="298"/>
                      </a:lnTo>
                      <a:lnTo>
                        <a:pt x="56" y="312"/>
                      </a:lnTo>
                      <a:lnTo>
                        <a:pt x="34" y="322"/>
                      </a:lnTo>
                      <a:lnTo>
                        <a:pt x="16" y="328"/>
                      </a:lnTo>
                      <a:lnTo>
                        <a:pt x="4" y="332"/>
                      </a:lnTo>
                      <a:lnTo>
                        <a:pt x="0" y="334"/>
                      </a:lnTo>
                      <a:lnTo>
                        <a:pt x="4" y="332"/>
                      </a:lnTo>
                      <a:lnTo>
                        <a:pt x="16" y="326"/>
                      </a:lnTo>
                      <a:lnTo>
                        <a:pt x="34" y="318"/>
                      </a:lnTo>
                      <a:lnTo>
                        <a:pt x="56" y="304"/>
                      </a:lnTo>
                      <a:lnTo>
                        <a:pt x="84" y="288"/>
                      </a:lnTo>
                      <a:lnTo>
                        <a:pt x="112" y="266"/>
                      </a:lnTo>
                      <a:lnTo>
                        <a:pt x="142" y="242"/>
                      </a:lnTo>
                      <a:lnTo>
                        <a:pt x="170" y="212"/>
                      </a:lnTo>
                      <a:lnTo>
                        <a:pt x="196" y="180"/>
                      </a:lnTo>
                      <a:lnTo>
                        <a:pt x="220" y="142"/>
                      </a:lnTo>
                      <a:lnTo>
                        <a:pt x="238" y="100"/>
                      </a:lnTo>
                      <a:lnTo>
                        <a:pt x="250" y="54"/>
                      </a:lnTo>
                      <a:lnTo>
                        <a:pt x="254" y="2"/>
                      </a:lnTo>
                      <a:lnTo>
                        <a:pt x="288" y="0"/>
                      </a:lnTo>
                      <a:close/>
                    </a:path>
                  </a:pathLst>
                </a:custGeom>
                <a:solidFill>
                  <a:srgbClr val="FFFFFF">
                    <a:alpha val="49001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grpSp>
            <p:nvGrpSpPr>
              <p:cNvPr id="78876" name="Group 28"/>
              <p:cNvGrpSpPr>
                <a:grpSpLocks/>
              </p:cNvGrpSpPr>
              <p:nvPr/>
            </p:nvGrpSpPr>
            <p:grpSpPr bwMode="auto">
              <a:xfrm flipV="1">
                <a:off x="2290" y="2725"/>
                <a:ext cx="1406" cy="313"/>
                <a:chOff x="2290" y="3030"/>
                <a:chExt cx="1832" cy="408"/>
              </a:xfrm>
            </p:grpSpPr>
            <p:sp>
              <p:nvSpPr>
                <p:cNvPr id="78877" name="Freeform 29"/>
                <p:cNvSpPr>
                  <a:spLocks/>
                </p:cNvSpPr>
                <p:nvPr/>
              </p:nvSpPr>
              <p:spPr bwMode="gray">
                <a:xfrm>
                  <a:off x="2290" y="3030"/>
                  <a:ext cx="1832" cy="408"/>
                </a:xfrm>
                <a:custGeom>
                  <a:avLst/>
                  <a:gdLst>
                    <a:gd name="T0" fmla="*/ 1832 w 1832"/>
                    <a:gd name="T1" fmla="*/ 32 h 408"/>
                    <a:gd name="T2" fmla="*/ 1830 w 1832"/>
                    <a:gd name="T3" fmla="*/ 66 h 408"/>
                    <a:gd name="T4" fmla="*/ 1814 w 1832"/>
                    <a:gd name="T5" fmla="*/ 128 h 408"/>
                    <a:gd name="T6" fmla="*/ 1788 w 1832"/>
                    <a:gd name="T7" fmla="*/ 188 h 408"/>
                    <a:gd name="T8" fmla="*/ 1754 w 1832"/>
                    <a:gd name="T9" fmla="*/ 240 h 408"/>
                    <a:gd name="T10" fmla="*/ 1712 w 1832"/>
                    <a:gd name="T11" fmla="*/ 288 h 408"/>
                    <a:gd name="T12" fmla="*/ 1664 w 1832"/>
                    <a:gd name="T13" fmla="*/ 330 h 408"/>
                    <a:gd name="T14" fmla="*/ 1610 w 1832"/>
                    <a:gd name="T15" fmla="*/ 362 h 408"/>
                    <a:gd name="T16" fmla="*/ 1550 w 1832"/>
                    <a:gd name="T17" fmla="*/ 388 h 408"/>
                    <a:gd name="T18" fmla="*/ 1486 w 1832"/>
                    <a:gd name="T19" fmla="*/ 402 h 408"/>
                    <a:gd name="T20" fmla="*/ 1418 w 1832"/>
                    <a:gd name="T21" fmla="*/ 408 h 408"/>
                    <a:gd name="T22" fmla="*/ 0 w 1832"/>
                    <a:gd name="T23" fmla="*/ 408 h 408"/>
                    <a:gd name="T24" fmla="*/ 0 w 1832"/>
                    <a:gd name="T25" fmla="*/ 0 h 408"/>
                    <a:gd name="T26" fmla="*/ 1832 w 1832"/>
                    <a:gd name="T27" fmla="*/ 0 h 408"/>
                    <a:gd name="T28" fmla="*/ 1832 w 1832"/>
                    <a:gd name="T29" fmla="*/ 32 h 408"/>
                    <a:gd name="T30" fmla="*/ 1832 w 1832"/>
                    <a:gd name="T31" fmla="*/ 32 h 4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832" h="408">
                      <a:moveTo>
                        <a:pt x="1832" y="32"/>
                      </a:moveTo>
                      <a:lnTo>
                        <a:pt x="1830" y="66"/>
                      </a:lnTo>
                      <a:lnTo>
                        <a:pt x="1814" y="128"/>
                      </a:lnTo>
                      <a:lnTo>
                        <a:pt x="1788" y="188"/>
                      </a:lnTo>
                      <a:lnTo>
                        <a:pt x="1754" y="240"/>
                      </a:lnTo>
                      <a:lnTo>
                        <a:pt x="1712" y="288"/>
                      </a:lnTo>
                      <a:lnTo>
                        <a:pt x="1664" y="330"/>
                      </a:lnTo>
                      <a:lnTo>
                        <a:pt x="1610" y="362"/>
                      </a:lnTo>
                      <a:lnTo>
                        <a:pt x="1550" y="388"/>
                      </a:lnTo>
                      <a:lnTo>
                        <a:pt x="1486" y="402"/>
                      </a:lnTo>
                      <a:lnTo>
                        <a:pt x="1418" y="408"/>
                      </a:lnTo>
                      <a:lnTo>
                        <a:pt x="0" y="408"/>
                      </a:lnTo>
                      <a:lnTo>
                        <a:pt x="0" y="0"/>
                      </a:lnTo>
                      <a:lnTo>
                        <a:pt x="1832" y="0"/>
                      </a:lnTo>
                      <a:lnTo>
                        <a:pt x="1832" y="32"/>
                      </a:lnTo>
                      <a:lnTo>
                        <a:pt x="1832" y="32"/>
                      </a:lnTo>
                      <a:close/>
                    </a:path>
                  </a:pathLst>
                </a:custGeom>
                <a:solidFill>
                  <a:schemeClr val="tx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DF5908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78878" name="Freeform 30"/>
                <p:cNvSpPr>
                  <a:spLocks/>
                </p:cNvSpPr>
                <p:nvPr/>
              </p:nvSpPr>
              <p:spPr bwMode="gray">
                <a:xfrm>
                  <a:off x="3810" y="3058"/>
                  <a:ext cx="288" cy="334"/>
                </a:xfrm>
                <a:custGeom>
                  <a:avLst/>
                  <a:gdLst>
                    <a:gd name="T0" fmla="*/ 288 w 288"/>
                    <a:gd name="T1" fmla="*/ 0 h 334"/>
                    <a:gd name="T2" fmla="*/ 284 w 288"/>
                    <a:gd name="T3" fmla="*/ 52 h 334"/>
                    <a:gd name="T4" fmla="*/ 272 w 288"/>
                    <a:gd name="T5" fmla="*/ 98 h 334"/>
                    <a:gd name="T6" fmla="*/ 254 w 288"/>
                    <a:gd name="T7" fmla="*/ 140 h 334"/>
                    <a:gd name="T8" fmla="*/ 230 w 288"/>
                    <a:gd name="T9" fmla="*/ 176 h 334"/>
                    <a:gd name="T10" fmla="*/ 204 w 288"/>
                    <a:gd name="T11" fmla="*/ 208 h 334"/>
                    <a:gd name="T12" fmla="*/ 174 w 288"/>
                    <a:gd name="T13" fmla="*/ 238 h 334"/>
                    <a:gd name="T14" fmla="*/ 144 w 288"/>
                    <a:gd name="T15" fmla="*/ 262 h 334"/>
                    <a:gd name="T16" fmla="*/ 112 w 288"/>
                    <a:gd name="T17" fmla="*/ 282 h 334"/>
                    <a:gd name="T18" fmla="*/ 84 w 288"/>
                    <a:gd name="T19" fmla="*/ 298 h 334"/>
                    <a:gd name="T20" fmla="*/ 56 w 288"/>
                    <a:gd name="T21" fmla="*/ 312 h 334"/>
                    <a:gd name="T22" fmla="*/ 34 w 288"/>
                    <a:gd name="T23" fmla="*/ 322 h 334"/>
                    <a:gd name="T24" fmla="*/ 16 w 288"/>
                    <a:gd name="T25" fmla="*/ 328 h 334"/>
                    <a:gd name="T26" fmla="*/ 4 w 288"/>
                    <a:gd name="T27" fmla="*/ 332 h 334"/>
                    <a:gd name="T28" fmla="*/ 0 w 288"/>
                    <a:gd name="T29" fmla="*/ 334 h 334"/>
                    <a:gd name="T30" fmla="*/ 4 w 288"/>
                    <a:gd name="T31" fmla="*/ 332 h 334"/>
                    <a:gd name="T32" fmla="*/ 16 w 288"/>
                    <a:gd name="T33" fmla="*/ 326 h 334"/>
                    <a:gd name="T34" fmla="*/ 34 w 288"/>
                    <a:gd name="T35" fmla="*/ 318 h 334"/>
                    <a:gd name="T36" fmla="*/ 56 w 288"/>
                    <a:gd name="T37" fmla="*/ 304 h 334"/>
                    <a:gd name="T38" fmla="*/ 84 w 288"/>
                    <a:gd name="T39" fmla="*/ 288 h 334"/>
                    <a:gd name="T40" fmla="*/ 112 w 288"/>
                    <a:gd name="T41" fmla="*/ 266 h 334"/>
                    <a:gd name="T42" fmla="*/ 142 w 288"/>
                    <a:gd name="T43" fmla="*/ 242 h 334"/>
                    <a:gd name="T44" fmla="*/ 170 w 288"/>
                    <a:gd name="T45" fmla="*/ 212 h 334"/>
                    <a:gd name="T46" fmla="*/ 196 w 288"/>
                    <a:gd name="T47" fmla="*/ 180 h 334"/>
                    <a:gd name="T48" fmla="*/ 220 w 288"/>
                    <a:gd name="T49" fmla="*/ 142 h 334"/>
                    <a:gd name="T50" fmla="*/ 238 w 288"/>
                    <a:gd name="T51" fmla="*/ 100 h 334"/>
                    <a:gd name="T52" fmla="*/ 250 w 288"/>
                    <a:gd name="T53" fmla="*/ 54 h 334"/>
                    <a:gd name="T54" fmla="*/ 254 w 288"/>
                    <a:gd name="T55" fmla="*/ 2 h 334"/>
                    <a:gd name="T56" fmla="*/ 288 w 288"/>
                    <a:gd name="T57" fmla="*/ 0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88" h="334">
                      <a:moveTo>
                        <a:pt x="288" y="0"/>
                      </a:moveTo>
                      <a:lnTo>
                        <a:pt x="284" y="52"/>
                      </a:lnTo>
                      <a:lnTo>
                        <a:pt x="272" y="98"/>
                      </a:lnTo>
                      <a:lnTo>
                        <a:pt x="254" y="140"/>
                      </a:lnTo>
                      <a:lnTo>
                        <a:pt x="230" y="176"/>
                      </a:lnTo>
                      <a:lnTo>
                        <a:pt x="204" y="208"/>
                      </a:lnTo>
                      <a:lnTo>
                        <a:pt x="174" y="238"/>
                      </a:lnTo>
                      <a:lnTo>
                        <a:pt x="144" y="262"/>
                      </a:lnTo>
                      <a:lnTo>
                        <a:pt x="112" y="282"/>
                      </a:lnTo>
                      <a:lnTo>
                        <a:pt x="84" y="298"/>
                      </a:lnTo>
                      <a:lnTo>
                        <a:pt x="56" y="312"/>
                      </a:lnTo>
                      <a:lnTo>
                        <a:pt x="34" y="322"/>
                      </a:lnTo>
                      <a:lnTo>
                        <a:pt x="16" y="328"/>
                      </a:lnTo>
                      <a:lnTo>
                        <a:pt x="4" y="332"/>
                      </a:lnTo>
                      <a:lnTo>
                        <a:pt x="0" y="334"/>
                      </a:lnTo>
                      <a:lnTo>
                        <a:pt x="4" y="332"/>
                      </a:lnTo>
                      <a:lnTo>
                        <a:pt x="16" y="326"/>
                      </a:lnTo>
                      <a:lnTo>
                        <a:pt x="34" y="318"/>
                      </a:lnTo>
                      <a:lnTo>
                        <a:pt x="56" y="304"/>
                      </a:lnTo>
                      <a:lnTo>
                        <a:pt x="84" y="288"/>
                      </a:lnTo>
                      <a:lnTo>
                        <a:pt x="112" y="266"/>
                      </a:lnTo>
                      <a:lnTo>
                        <a:pt x="142" y="242"/>
                      </a:lnTo>
                      <a:lnTo>
                        <a:pt x="170" y="212"/>
                      </a:lnTo>
                      <a:lnTo>
                        <a:pt x="196" y="180"/>
                      </a:lnTo>
                      <a:lnTo>
                        <a:pt x="220" y="142"/>
                      </a:lnTo>
                      <a:lnTo>
                        <a:pt x="238" y="100"/>
                      </a:lnTo>
                      <a:lnTo>
                        <a:pt x="250" y="54"/>
                      </a:lnTo>
                      <a:lnTo>
                        <a:pt x="254" y="2"/>
                      </a:lnTo>
                      <a:lnTo>
                        <a:pt x="288" y="0"/>
                      </a:lnTo>
                      <a:close/>
                    </a:path>
                  </a:pathLst>
                </a:custGeom>
                <a:solidFill>
                  <a:srgbClr val="FFFFFF">
                    <a:alpha val="49001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</p:grpSp>
        <p:sp>
          <p:nvSpPr>
            <p:cNvPr id="78879" name="Oval 31"/>
            <p:cNvSpPr>
              <a:spLocks noChangeArrowheads="1"/>
            </p:cNvSpPr>
            <p:nvPr/>
          </p:nvSpPr>
          <p:spPr bwMode="gray">
            <a:xfrm>
              <a:off x="4058" y="1433"/>
              <a:ext cx="1090" cy="1088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78880" name="Oval 32"/>
            <p:cNvSpPr>
              <a:spLocks noChangeArrowheads="1"/>
            </p:cNvSpPr>
            <p:nvPr/>
          </p:nvSpPr>
          <p:spPr bwMode="gray">
            <a:xfrm>
              <a:off x="4058" y="1433"/>
              <a:ext cx="1090" cy="1088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78881" name="Oval 33"/>
            <p:cNvSpPr>
              <a:spLocks noChangeArrowheads="1"/>
            </p:cNvSpPr>
            <p:nvPr/>
          </p:nvSpPr>
          <p:spPr bwMode="gray">
            <a:xfrm>
              <a:off x="4131" y="1504"/>
              <a:ext cx="946" cy="94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78882" name="Oval 34"/>
            <p:cNvSpPr>
              <a:spLocks noChangeArrowheads="1"/>
            </p:cNvSpPr>
            <p:nvPr/>
          </p:nvSpPr>
          <p:spPr bwMode="gray">
            <a:xfrm>
              <a:off x="4132" y="1506"/>
              <a:ext cx="946" cy="94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78883" name="Oval 35"/>
            <p:cNvSpPr>
              <a:spLocks noChangeArrowheads="1"/>
            </p:cNvSpPr>
            <p:nvPr/>
          </p:nvSpPr>
          <p:spPr bwMode="gray">
            <a:xfrm>
              <a:off x="4178" y="1552"/>
              <a:ext cx="852" cy="850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grpSp>
          <p:nvGrpSpPr>
            <p:cNvPr id="78884" name="Group 36"/>
            <p:cNvGrpSpPr>
              <a:grpSpLocks/>
            </p:cNvGrpSpPr>
            <p:nvPr/>
          </p:nvGrpSpPr>
          <p:grpSpPr bwMode="auto">
            <a:xfrm>
              <a:off x="4191" y="1565"/>
              <a:ext cx="826" cy="825"/>
              <a:chOff x="4166" y="1706"/>
              <a:chExt cx="1252" cy="1252"/>
            </a:xfrm>
          </p:grpSpPr>
          <p:sp>
            <p:nvSpPr>
              <p:cNvPr id="78885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78886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78887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78888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ln/>
              <a:extLst/>
            </p:spPr>
            <p:style>
              <a:lnRef idx="2">
                <a:schemeClr val="accent1"/>
              </a:lnRef>
              <a:fillRef idx="1001">
                <a:schemeClr val="lt2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none" anchor="ctr">
                <a:scene3d>
                  <a:camera prst="orthographicFront"/>
                  <a:lightRig rig="balanced" dir="t">
                    <a:rot lat="0" lon="0" rev="2100000"/>
                  </a:lightRig>
                </a:scene3d>
                <a:sp3d extrusionH="57150" prstMaterial="metal">
                  <a:bevelT w="38100" h="25400"/>
                  <a:contourClr>
                    <a:schemeClr val="bg2"/>
                  </a:contourClr>
                </a:sp3d>
              </a:bodyPr>
              <a:lstStyle/>
              <a:p>
                <a:r>
                  <a:rPr lang="en-US" b="1" dirty="0" smtClean="0">
                    <a:ln w="50800"/>
                    <a:solidFill>
                      <a:schemeClr val="bg1">
                        <a:shade val="50000"/>
                      </a:schemeClr>
                    </a:solidFill>
                  </a:rPr>
                  <a:t>GIẤY CN</a:t>
                </a:r>
              </a:p>
              <a:p>
                <a:r>
                  <a:rPr lang="en-US" b="1" dirty="0" smtClean="0">
                    <a:ln w="50800"/>
                    <a:solidFill>
                      <a:schemeClr val="bg1">
                        <a:shade val="50000"/>
                      </a:schemeClr>
                    </a:solidFill>
                  </a:rPr>
                  <a:t>BẢNG TÊN</a:t>
                </a:r>
                <a:endParaRPr lang="vi-VN" b="1" dirty="0">
                  <a:ln w="50800"/>
                  <a:solidFill>
                    <a:schemeClr val="bg1">
                      <a:shade val="50000"/>
                    </a:schemeClr>
                  </a:solidFill>
                </a:endParaRPr>
              </a:p>
            </p:txBody>
          </p:sp>
        </p:grpSp>
        <p:grpSp>
          <p:nvGrpSpPr>
            <p:cNvPr id="78889" name="Group 41"/>
            <p:cNvGrpSpPr>
              <a:grpSpLocks/>
            </p:cNvGrpSpPr>
            <p:nvPr/>
          </p:nvGrpSpPr>
          <p:grpSpPr bwMode="auto">
            <a:xfrm rot="3877067">
              <a:off x="1627" y="2651"/>
              <a:ext cx="1577" cy="614"/>
              <a:chOff x="2290" y="2725"/>
              <a:chExt cx="1832" cy="713"/>
            </a:xfrm>
          </p:grpSpPr>
          <p:grpSp>
            <p:nvGrpSpPr>
              <p:cNvPr id="78890" name="Group 42"/>
              <p:cNvGrpSpPr>
                <a:grpSpLocks/>
              </p:cNvGrpSpPr>
              <p:nvPr/>
            </p:nvGrpSpPr>
            <p:grpSpPr bwMode="auto">
              <a:xfrm>
                <a:off x="2290" y="3030"/>
                <a:ext cx="1832" cy="408"/>
                <a:chOff x="2290" y="3030"/>
                <a:chExt cx="1832" cy="408"/>
              </a:xfrm>
            </p:grpSpPr>
            <p:sp>
              <p:nvSpPr>
                <p:cNvPr id="78891" name="Freeform 43"/>
                <p:cNvSpPr>
                  <a:spLocks/>
                </p:cNvSpPr>
                <p:nvPr/>
              </p:nvSpPr>
              <p:spPr bwMode="gray">
                <a:xfrm>
                  <a:off x="2290" y="3030"/>
                  <a:ext cx="1832" cy="408"/>
                </a:xfrm>
                <a:custGeom>
                  <a:avLst/>
                  <a:gdLst>
                    <a:gd name="T0" fmla="*/ 1832 w 1832"/>
                    <a:gd name="T1" fmla="*/ 32 h 408"/>
                    <a:gd name="T2" fmla="*/ 1830 w 1832"/>
                    <a:gd name="T3" fmla="*/ 66 h 408"/>
                    <a:gd name="T4" fmla="*/ 1814 w 1832"/>
                    <a:gd name="T5" fmla="*/ 128 h 408"/>
                    <a:gd name="T6" fmla="*/ 1788 w 1832"/>
                    <a:gd name="T7" fmla="*/ 188 h 408"/>
                    <a:gd name="T8" fmla="*/ 1754 w 1832"/>
                    <a:gd name="T9" fmla="*/ 240 h 408"/>
                    <a:gd name="T10" fmla="*/ 1712 w 1832"/>
                    <a:gd name="T11" fmla="*/ 288 h 408"/>
                    <a:gd name="T12" fmla="*/ 1664 w 1832"/>
                    <a:gd name="T13" fmla="*/ 330 h 408"/>
                    <a:gd name="T14" fmla="*/ 1610 w 1832"/>
                    <a:gd name="T15" fmla="*/ 362 h 408"/>
                    <a:gd name="T16" fmla="*/ 1550 w 1832"/>
                    <a:gd name="T17" fmla="*/ 388 h 408"/>
                    <a:gd name="T18" fmla="*/ 1486 w 1832"/>
                    <a:gd name="T19" fmla="*/ 402 h 408"/>
                    <a:gd name="T20" fmla="*/ 1418 w 1832"/>
                    <a:gd name="T21" fmla="*/ 408 h 408"/>
                    <a:gd name="T22" fmla="*/ 0 w 1832"/>
                    <a:gd name="T23" fmla="*/ 408 h 408"/>
                    <a:gd name="T24" fmla="*/ 0 w 1832"/>
                    <a:gd name="T25" fmla="*/ 0 h 408"/>
                    <a:gd name="T26" fmla="*/ 1832 w 1832"/>
                    <a:gd name="T27" fmla="*/ 0 h 408"/>
                    <a:gd name="T28" fmla="*/ 1832 w 1832"/>
                    <a:gd name="T29" fmla="*/ 32 h 408"/>
                    <a:gd name="T30" fmla="*/ 1832 w 1832"/>
                    <a:gd name="T31" fmla="*/ 32 h 4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832" h="408">
                      <a:moveTo>
                        <a:pt x="1832" y="32"/>
                      </a:moveTo>
                      <a:lnTo>
                        <a:pt x="1830" y="66"/>
                      </a:lnTo>
                      <a:lnTo>
                        <a:pt x="1814" y="128"/>
                      </a:lnTo>
                      <a:lnTo>
                        <a:pt x="1788" y="188"/>
                      </a:lnTo>
                      <a:lnTo>
                        <a:pt x="1754" y="240"/>
                      </a:lnTo>
                      <a:lnTo>
                        <a:pt x="1712" y="288"/>
                      </a:lnTo>
                      <a:lnTo>
                        <a:pt x="1664" y="330"/>
                      </a:lnTo>
                      <a:lnTo>
                        <a:pt x="1610" y="362"/>
                      </a:lnTo>
                      <a:lnTo>
                        <a:pt x="1550" y="388"/>
                      </a:lnTo>
                      <a:lnTo>
                        <a:pt x="1486" y="402"/>
                      </a:lnTo>
                      <a:lnTo>
                        <a:pt x="1418" y="408"/>
                      </a:lnTo>
                      <a:lnTo>
                        <a:pt x="0" y="408"/>
                      </a:lnTo>
                      <a:lnTo>
                        <a:pt x="0" y="0"/>
                      </a:lnTo>
                      <a:lnTo>
                        <a:pt x="1832" y="0"/>
                      </a:lnTo>
                      <a:lnTo>
                        <a:pt x="1832" y="32"/>
                      </a:lnTo>
                      <a:lnTo>
                        <a:pt x="1832" y="32"/>
                      </a:lnTo>
                      <a:close/>
                    </a:path>
                  </a:pathLst>
                </a:custGeom>
                <a:solidFill>
                  <a:srgbClr val="60878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DF5908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78892" name="Freeform 44"/>
                <p:cNvSpPr>
                  <a:spLocks/>
                </p:cNvSpPr>
                <p:nvPr/>
              </p:nvSpPr>
              <p:spPr bwMode="gray">
                <a:xfrm>
                  <a:off x="3810" y="3058"/>
                  <a:ext cx="288" cy="334"/>
                </a:xfrm>
                <a:custGeom>
                  <a:avLst/>
                  <a:gdLst>
                    <a:gd name="T0" fmla="*/ 288 w 288"/>
                    <a:gd name="T1" fmla="*/ 0 h 334"/>
                    <a:gd name="T2" fmla="*/ 284 w 288"/>
                    <a:gd name="T3" fmla="*/ 52 h 334"/>
                    <a:gd name="T4" fmla="*/ 272 w 288"/>
                    <a:gd name="T5" fmla="*/ 98 h 334"/>
                    <a:gd name="T6" fmla="*/ 254 w 288"/>
                    <a:gd name="T7" fmla="*/ 140 h 334"/>
                    <a:gd name="T8" fmla="*/ 230 w 288"/>
                    <a:gd name="T9" fmla="*/ 176 h 334"/>
                    <a:gd name="T10" fmla="*/ 204 w 288"/>
                    <a:gd name="T11" fmla="*/ 208 h 334"/>
                    <a:gd name="T12" fmla="*/ 174 w 288"/>
                    <a:gd name="T13" fmla="*/ 238 h 334"/>
                    <a:gd name="T14" fmla="*/ 144 w 288"/>
                    <a:gd name="T15" fmla="*/ 262 h 334"/>
                    <a:gd name="T16" fmla="*/ 112 w 288"/>
                    <a:gd name="T17" fmla="*/ 282 h 334"/>
                    <a:gd name="T18" fmla="*/ 84 w 288"/>
                    <a:gd name="T19" fmla="*/ 298 h 334"/>
                    <a:gd name="T20" fmla="*/ 56 w 288"/>
                    <a:gd name="T21" fmla="*/ 312 h 334"/>
                    <a:gd name="T22" fmla="*/ 34 w 288"/>
                    <a:gd name="T23" fmla="*/ 322 h 334"/>
                    <a:gd name="T24" fmla="*/ 16 w 288"/>
                    <a:gd name="T25" fmla="*/ 328 h 334"/>
                    <a:gd name="T26" fmla="*/ 4 w 288"/>
                    <a:gd name="T27" fmla="*/ 332 h 334"/>
                    <a:gd name="T28" fmla="*/ 0 w 288"/>
                    <a:gd name="T29" fmla="*/ 334 h 334"/>
                    <a:gd name="T30" fmla="*/ 4 w 288"/>
                    <a:gd name="T31" fmla="*/ 332 h 334"/>
                    <a:gd name="T32" fmla="*/ 16 w 288"/>
                    <a:gd name="T33" fmla="*/ 326 h 334"/>
                    <a:gd name="T34" fmla="*/ 34 w 288"/>
                    <a:gd name="T35" fmla="*/ 318 h 334"/>
                    <a:gd name="T36" fmla="*/ 56 w 288"/>
                    <a:gd name="T37" fmla="*/ 304 h 334"/>
                    <a:gd name="T38" fmla="*/ 84 w 288"/>
                    <a:gd name="T39" fmla="*/ 288 h 334"/>
                    <a:gd name="T40" fmla="*/ 112 w 288"/>
                    <a:gd name="T41" fmla="*/ 266 h 334"/>
                    <a:gd name="T42" fmla="*/ 142 w 288"/>
                    <a:gd name="T43" fmla="*/ 242 h 334"/>
                    <a:gd name="T44" fmla="*/ 170 w 288"/>
                    <a:gd name="T45" fmla="*/ 212 h 334"/>
                    <a:gd name="T46" fmla="*/ 196 w 288"/>
                    <a:gd name="T47" fmla="*/ 180 h 334"/>
                    <a:gd name="T48" fmla="*/ 220 w 288"/>
                    <a:gd name="T49" fmla="*/ 142 h 334"/>
                    <a:gd name="T50" fmla="*/ 238 w 288"/>
                    <a:gd name="T51" fmla="*/ 100 h 334"/>
                    <a:gd name="T52" fmla="*/ 250 w 288"/>
                    <a:gd name="T53" fmla="*/ 54 h 334"/>
                    <a:gd name="T54" fmla="*/ 254 w 288"/>
                    <a:gd name="T55" fmla="*/ 2 h 334"/>
                    <a:gd name="T56" fmla="*/ 288 w 288"/>
                    <a:gd name="T57" fmla="*/ 0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88" h="334">
                      <a:moveTo>
                        <a:pt x="288" y="0"/>
                      </a:moveTo>
                      <a:lnTo>
                        <a:pt x="284" y="52"/>
                      </a:lnTo>
                      <a:lnTo>
                        <a:pt x="272" y="98"/>
                      </a:lnTo>
                      <a:lnTo>
                        <a:pt x="254" y="140"/>
                      </a:lnTo>
                      <a:lnTo>
                        <a:pt x="230" y="176"/>
                      </a:lnTo>
                      <a:lnTo>
                        <a:pt x="204" y="208"/>
                      </a:lnTo>
                      <a:lnTo>
                        <a:pt x="174" y="238"/>
                      </a:lnTo>
                      <a:lnTo>
                        <a:pt x="144" y="262"/>
                      </a:lnTo>
                      <a:lnTo>
                        <a:pt x="112" y="282"/>
                      </a:lnTo>
                      <a:lnTo>
                        <a:pt x="84" y="298"/>
                      </a:lnTo>
                      <a:lnTo>
                        <a:pt x="56" y="312"/>
                      </a:lnTo>
                      <a:lnTo>
                        <a:pt x="34" y="322"/>
                      </a:lnTo>
                      <a:lnTo>
                        <a:pt x="16" y="328"/>
                      </a:lnTo>
                      <a:lnTo>
                        <a:pt x="4" y="332"/>
                      </a:lnTo>
                      <a:lnTo>
                        <a:pt x="0" y="334"/>
                      </a:lnTo>
                      <a:lnTo>
                        <a:pt x="4" y="332"/>
                      </a:lnTo>
                      <a:lnTo>
                        <a:pt x="16" y="326"/>
                      </a:lnTo>
                      <a:lnTo>
                        <a:pt x="34" y="318"/>
                      </a:lnTo>
                      <a:lnTo>
                        <a:pt x="56" y="304"/>
                      </a:lnTo>
                      <a:lnTo>
                        <a:pt x="84" y="288"/>
                      </a:lnTo>
                      <a:lnTo>
                        <a:pt x="112" y="266"/>
                      </a:lnTo>
                      <a:lnTo>
                        <a:pt x="142" y="242"/>
                      </a:lnTo>
                      <a:lnTo>
                        <a:pt x="170" y="212"/>
                      </a:lnTo>
                      <a:lnTo>
                        <a:pt x="196" y="180"/>
                      </a:lnTo>
                      <a:lnTo>
                        <a:pt x="220" y="142"/>
                      </a:lnTo>
                      <a:lnTo>
                        <a:pt x="238" y="100"/>
                      </a:lnTo>
                      <a:lnTo>
                        <a:pt x="250" y="54"/>
                      </a:lnTo>
                      <a:lnTo>
                        <a:pt x="254" y="2"/>
                      </a:lnTo>
                      <a:lnTo>
                        <a:pt x="288" y="0"/>
                      </a:lnTo>
                      <a:close/>
                    </a:path>
                  </a:pathLst>
                </a:custGeom>
                <a:solidFill>
                  <a:srgbClr val="FFFFFF">
                    <a:alpha val="49001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grpSp>
            <p:nvGrpSpPr>
              <p:cNvPr id="78893" name="Group 45"/>
              <p:cNvGrpSpPr>
                <a:grpSpLocks/>
              </p:cNvGrpSpPr>
              <p:nvPr/>
            </p:nvGrpSpPr>
            <p:grpSpPr bwMode="auto">
              <a:xfrm flipV="1">
                <a:off x="2290" y="2725"/>
                <a:ext cx="1406" cy="313"/>
                <a:chOff x="2290" y="3030"/>
                <a:chExt cx="1832" cy="408"/>
              </a:xfrm>
            </p:grpSpPr>
            <p:sp>
              <p:nvSpPr>
                <p:cNvPr id="78894" name="Freeform 46"/>
                <p:cNvSpPr>
                  <a:spLocks/>
                </p:cNvSpPr>
                <p:nvPr/>
              </p:nvSpPr>
              <p:spPr bwMode="gray">
                <a:xfrm>
                  <a:off x="2290" y="3030"/>
                  <a:ext cx="1832" cy="408"/>
                </a:xfrm>
                <a:custGeom>
                  <a:avLst/>
                  <a:gdLst>
                    <a:gd name="T0" fmla="*/ 1832 w 1832"/>
                    <a:gd name="T1" fmla="*/ 32 h 408"/>
                    <a:gd name="T2" fmla="*/ 1830 w 1832"/>
                    <a:gd name="T3" fmla="*/ 66 h 408"/>
                    <a:gd name="T4" fmla="*/ 1814 w 1832"/>
                    <a:gd name="T5" fmla="*/ 128 h 408"/>
                    <a:gd name="T6" fmla="*/ 1788 w 1832"/>
                    <a:gd name="T7" fmla="*/ 188 h 408"/>
                    <a:gd name="T8" fmla="*/ 1754 w 1832"/>
                    <a:gd name="T9" fmla="*/ 240 h 408"/>
                    <a:gd name="T10" fmla="*/ 1712 w 1832"/>
                    <a:gd name="T11" fmla="*/ 288 h 408"/>
                    <a:gd name="T12" fmla="*/ 1664 w 1832"/>
                    <a:gd name="T13" fmla="*/ 330 h 408"/>
                    <a:gd name="T14" fmla="*/ 1610 w 1832"/>
                    <a:gd name="T15" fmla="*/ 362 h 408"/>
                    <a:gd name="T16" fmla="*/ 1550 w 1832"/>
                    <a:gd name="T17" fmla="*/ 388 h 408"/>
                    <a:gd name="T18" fmla="*/ 1486 w 1832"/>
                    <a:gd name="T19" fmla="*/ 402 h 408"/>
                    <a:gd name="T20" fmla="*/ 1418 w 1832"/>
                    <a:gd name="T21" fmla="*/ 408 h 408"/>
                    <a:gd name="T22" fmla="*/ 0 w 1832"/>
                    <a:gd name="T23" fmla="*/ 408 h 408"/>
                    <a:gd name="T24" fmla="*/ 0 w 1832"/>
                    <a:gd name="T25" fmla="*/ 0 h 408"/>
                    <a:gd name="T26" fmla="*/ 1832 w 1832"/>
                    <a:gd name="T27" fmla="*/ 0 h 408"/>
                    <a:gd name="T28" fmla="*/ 1832 w 1832"/>
                    <a:gd name="T29" fmla="*/ 32 h 408"/>
                    <a:gd name="T30" fmla="*/ 1832 w 1832"/>
                    <a:gd name="T31" fmla="*/ 32 h 4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832" h="408">
                      <a:moveTo>
                        <a:pt x="1832" y="32"/>
                      </a:moveTo>
                      <a:lnTo>
                        <a:pt x="1830" y="66"/>
                      </a:lnTo>
                      <a:lnTo>
                        <a:pt x="1814" y="128"/>
                      </a:lnTo>
                      <a:lnTo>
                        <a:pt x="1788" y="188"/>
                      </a:lnTo>
                      <a:lnTo>
                        <a:pt x="1754" y="240"/>
                      </a:lnTo>
                      <a:lnTo>
                        <a:pt x="1712" y="288"/>
                      </a:lnTo>
                      <a:lnTo>
                        <a:pt x="1664" y="330"/>
                      </a:lnTo>
                      <a:lnTo>
                        <a:pt x="1610" y="362"/>
                      </a:lnTo>
                      <a:lnTo>
                        <a:pt x="1550" y="388"/>
                      </a:lnTo>
                      <a:lnTo>
                        <a:pt x="1486" y="402"/>
                      </a:lnTo>
                      <a:lnTo>
                        <a:pt x="1418" y="408"/>
                      </a:lnTo>
                      <a:lnTo>
                        <a:pt x="0" y="408"/>
                      </a:lnTo>
                      <a:lnTo>
                        <a:pt x="0" y="0"/>
                      </a:lnTo>
                      <a:lnTo>
                        <a:pt x="1832" y="0"/>
                      </a:lnTo>
                      <a:lnTo>
                        <a:pt x="1832" y="32"/>
                      </a:lnTo>
                      <a:lnTo>
                        <a:pt x="1832" y="32"/>
                      </a:lnTo>
                      <a:close/>
                    </a:path>
                  </a:pathLst>
                </a:custGeom>
                <a:solidFill>
                  <a:srgbClr val="98B5B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DF5908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78895" name="Freeform 47"/>
                <p:cNvSpPr>
                  <a:spLocks/>
                </p:cNvSpPr>
                <p:nvPr/>
              </p:nvSpPr>
              <p:spPr bwMode="gray">
                <a:xfrm>
                  <a:off x="3810" y="3058"/>
                  <a:ext cx="288" cy="334"/>
                </a:xfrm>
                <a:custGeom>
                  <a:avLst/>
                  <a:gdLst>
                    <a:gd name="T0" fmla="*/ 288 w 288"/>
                    <a:gd name="T1" fmla="*/ 0 h 334"/>
                    <a:gd name="T2" fmla="*/ 284 w 288"/>
                    <a:gd name="T3" fmla="*/ 52 h 334"/>
                    <a:gd name="T4" fmla="*/ 272 w 288"/>
                    <a:gd name="T5" fmla="*/ 98 h 334"/>
                    <a:gd name="T6" fmla="*/ 254 w 288"/>
                    <a:gd name="T7" fmla="*/ 140 h 334"/>
                    <a:gd name="T8" fmla="*/ 230 w 288"/>
                    <a:gd name="T9" fmla="*/ 176 h 334"/>
                    <a:gd name="T10" fmla="*/ 204 w 288"/>
                    <a:gd name="T11" fmla="*/ 208 h 334"/>
                    <a:gd name="T12" fmla="*/ 174 w 288"/>
                    <a:gd name="T13" fmla="*/ 238 h 334"/>
                    <a:gd name="T14" fmla="*/ 144 w 288"/>
                    <a:gd name="T15" fmla="*/ 262 h 334"/>
                    <a:gd name="T16" fmla="*/ 112 w 288"/>
                    <a:gd name="T17" fmla="*/ 282 h 334"/>
                    <a:gd name="T18" fmla="*/ 84 w 288"/>
                    <a:gd name="T19" fmla="*/ 298 h 334"/>
                    <a:gd name="T20" fmla="*/ 56 w 288"/>
                    <a:gd name="T21" fmla="*/ 312 h 334"/>
                    <a:gd name="T22" fmla="*/ 34 w 288"/>
                    <a:gd name="T23" fmla="*/ 322 h 334"/>
                    <a:gd name="T24" fmla="*/ 16 w 288"/>
                    <a:gd name="T25" fmla="*/ 328 h 334"/>
                    <a:gd name="T26" fmla="*/ 4 w 288"/>
                    <a:gd name="T27" fmla="*/ 332 h 334"/>
                    <a:gd name="T28" fmla="*/ 0 w 288"/>
                    <a:gd name="T29" fmla="*/ 334 h 334"/>
                    <a:gd name="T30" fmla="*/ 4 w 288"/>
                    <a:gd name="T31" fmla="*/ 332 h 334"/>
                    <a:gd name="T32" fmla="*/ 16 w 288"/>
                    <a:gd name="T33" fmla="*/ 326 h 334"/>
                    <a:gd name="T34" fmla="*/ 34 w 288"/>
                    <a:gd name="T35" fmla="*/ 318 h 334"/>
                    <a:gd name="T36" fmla="*/ 56 w 288"/>
                    <a:gd name="T37" fmla="*/ 304 h 334"/>
                    <a:gd name="T38" fmla="*/ 84 w 288"/>
                    <a:gd name="T39" fmla="*/ 288 h 334"/>
                    <a:gd name="T40" fmla="*/ 112 w 288"/>
                    <a:gd name="T41" fmla="*/ 266 h 334"/>
                    <a:gd name="T42" fmla="*/ 142 w 288"/>
                    <a:gd name="T43" fmla="*/ 242 h 334"/>
                    <a:gd name="T44" fmla="*/ 170 w 288"/>
                    <a:gd name="T45" fmla="*/ 212 h 334"/>
                    <a:gd name="T46" fmla="*/ 196 w 288"/>
                    <a:gd name="T47" fmla="*/ 180 h 334"/>
                    <a:gd name="T48" fmla="*/ 220 w 288"/>
                    <a:gd name="T49" fmla="*/ 142 h 334"/>
                    <a:gd name="T50" fmla="*/ 238 w 288"/>
                    <a:gd name="T51" fmla="*/ 100 h 334"/>
                    <a:gd name="T52" fmla="*/ 250 w 288"/>
                    <a:gd name="T53" fmla="*/ 54 h 334"/>
                    <a:gd name="T54" fmla="*/ 254 w 288"/>
                    <a:gd name="T55" fmla="*/ 2 h 334"/>
                    <a:gd name="T56" fmla="*/ 288 w 288"/>
                    <a:gd name="T57" fmla="*/ 0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88" h="334">
                      <a:moveTo>
                        <a:pt x="288" y="0"/>
                      </a:moveTo>
                      <a:lnTo>
                        <a:pt x="284" y="52"/>
                      </a:lnTo>
                      <a:lnTo>
                        <a:pt x="272" y="98"/>
                      </a:lnTo>
                      <a:lnTo>
                        <a:pt x="254" y="140"/>
                      </a:lnTo>
                      <a:lnTo>
                        <a:pt x="230" y="176"/>
                      </a:lnTo>
                      <a:lnTo>
                        <a:pt x="204" y="208"/>
                      </a:lnTo>
                      <a:lnTo>
                        <a:pt x="174" y="238"/>
                      </a:lnTo>
                      <a:lnTo>
                        <a:pt x="144" y="262"/>
                      </a:lnTo>
                      <a:lnTo>
                        <a:pt x="112" y="282"/>
                      </a:lnTo>
                      <a:lnTo>
                        <a:pt x="84" y="298"/>
                      </a:lnTo>
                      <a:lnTo>
                        <a:pt x="56" y="312"/>
                      </a:lnTo>
                      <a:lnTo>
                        <a:pt x="34" y="322"/>
                      </a:lnTo>
                      <a:lnTo>
                        <a:pt x="16" y="328"/>
                      </a:lnTo>
                      <a:lnTo>
                        <a:pt x="4" y="332"/>
                      </a:lnTo>
                      <a:lnTo>
                        <a:pt x="0" y="334"/>
                      </a:lnTo>
                      <a:lnTo>
                        <a:pt x="4" y="332"/>
                      </a:lnTo>
                      <a:lnTo>
                        <a:pt x="16" y="326"/>
                      </a:lnTo>
                      <a:lnTo>
                        <a:pt x="34" y="318"/>
                      </a:lnTo>
                      <a:lnTo>
                        <a:pt x="56" y="304"/>
                      </a:lnTo>
                      <a:lnTo>
                        <a:pt x="84" y="288"/>
                      </a:lnTo>
                      <a:lnTo>
                        <a:pt x="112" y="266"/>
                      </a:lnTo>
                      <a:lnTo>
                        <a:pt x="142" y="242"/>
                      </a:lnTo>
                      <a:lnTo>
                        <a:pt x="170" y="212"/>
                      </a:lnTo>
                      <a:lnTo>
                        <a:pt x="196" y="180"/>
                      </a:lnTo>
                      <a:lnTo>
                        <a:pt x="220" y="142"/>
                      </a:lnTo>
                      <a:lnTo>
                        <a:pt x="238" y="100"/>
                      </a:lnTo>
                      <a:lnTo>
                        <a:pt x="250" y="54"/>
                      </a:lnTo>
                      <a:lnTo>
                        <a:pt x="254" y="2"/>
                      </a:lnTo>
                      <a:lnTo>
                        <a:pt x="288" y="0"/>
                      </a:lnTo>
                      <a:close/>
                    </a:path>
                  </a:pathLst>
                </a:custGeom>
                <a:solidFill>
                  <a:srgbClr val="FFFFFF">
                    <a:alpha val="49001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</p:grpSp>
        <p:grpSp>
          <p:nvGrpSpPr>
            <p:cNvPr id="78896" name="Group 48"/>
            <p:cNvGrpSpPr>
              <a:grpSpLocks/>
            </p:cNvGrpSpPr>
            <p:nvPr/>
          </p:nvGrpSpPr>
          <p:grpSpPr bwMode="auto">
            <a:xfrm>
              <a:off x="1499" y="1533"/>
              <a:ext cx="907" cy="907"/>
              <a:chOff x="2789" y="1625"/>
              <a:chExt cx="907" cy="907"/>
            </a:xfrm>
          </p:grpSpPr>
          <p:sp>
            <p:nvSpPr>
              <p:cNvPr id="78897" name="Oval 49"/>
              <p:cNvSpPr>
                <a:spLocks noChangeArrowheads="1"/>
              </p:cNvSpPr>
              <p:nvPr/>
            </p:nvSpPr>
            <p:spPr bwMode="gray">
              <a:xfrm>
                <a:off x="2789" y="1625"/>
                <a:ext cx="907" cy="907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gamma/>
                      <a:tint val="0"/>
                      <a:invGamma/>
                    </a:srgbClr>
                  </a:gs>
                  <a:gs pos="50000">
                    <a:srgbClr val="83A6A7"/>
                  </a:gs>
                  <a:gs pos="100000">
                    <a:srgbClr val="83A6A7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898" name="Oval 50"/>
              <p:cNvSpPr>
                <a:spLocks noChangeArrowheads="1"/>
              </p:cNvSpPr>
              <p:nvPr/>
            </p:nvSpPr>
            <p:spPr bwMode="gray">
              <a:xfrm>
                <a:off x="2789" y="1625"/>
                <a:ext cx="907" cy="907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alpha val="32001"/>
                    </a:srgbClr>
                  </a:gs>
                  <a:gs pos="100000">
                    <a:srgbClr val="83A6A7">
                      <a:gamma/>
                      <a:shade val="0"/>
                      <a:invGamma/>
                      <a:alpha val="89999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899" name="Oval 51"/>
              <p:cNvSpPr>
                <a:spLocks noChangeArrowheads="1"/>
              </p:cNvSpPr>
              <p:nvPr/>
            </p:nvSpPr>
            <p:spPr bwMode="gray">
              <a:xfrm>
                <a:off x="2849" y="1684"/>
                <a:ext cx="787" cy="788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gamma/>
                      <a:shade val="54118"/>
                      <a:invGamma/>
                    </a:srgbClr>
                  </a:gs>
                  <a:gs pos="50000">
                    <a:srgbClr val="83A6A7"/>
                  </a:gs>
                  <a:gs pos="100000">
                    <a:srgbClr val="83A6A7">
                      <a:gamma/>
                      <a:shade val="54118"/>
                      <a:invGamma/>
                    </a:srgb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900" name="Oval 52"/>
              <p:cNvSpPr>
                <a:spLocks noChangeArrowheads="1"/>
              </p:cNvSpPr>
              <p:nvPr/>
            </p:nvSpPr>
            <p:spPr bwMode="gray">
              <a:xfrm>
                <a:off x="2849" y="1686"/>
                <a:ext cx="787" cy="788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gamma/>
                      <a:shade val="63529"/>
                      <a:invGamma/>
                    </a:srgbClr>
                  </a:gs>
                  <a:gs pos="100000">
                    <a:srgbClr val="83A6A7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901" name="Oval 53"/>
              <p:cNvSpPr>
                <a:spLocks noChangeArrowheads="1"/>
              </p:cNvSpPr>
              <p:nvPr/>
            </p:nvSpPr>
            <p:spPr bwMode="gray">
              <a:xfrm>
                <a:off x="2888" y="1724"/>
                <a:ext cx="709" cy="709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grpSp>
            <p:nvGrpSpPr>
              <p:cNvPr id="78902" name="Group 54"/>
              <p:cNvGrpSpPr>
                <a:grpSpLocks/>
              </p:cNvGrpSpPr>
              <p:nvPr/>
            </p:nvGrpSpPr>
            <p:grpSpPr bwMode="auto">
              <a:xfrm>
                <a:off x="2899" y="1735"/>
                <a:ext cx="687" cy="688"/>
                <a:chOff x="4166" y="1706"/>
                <a:chExt cx="1252" cy="1252"/>
              </a:xfrm>
            </p:grpSpPr>
            <p:sp>
              <p:nvSpPr>
                <p:cNvPr id="78903" name="Oval 55"/>
                <p:cNvSpPr>
                  <a:spLocks noChangeArrowheads="1"/>
                </p:cNvSpPr>
                <p:nvPr/>
              </p:nvSpPr>
              <p:spPr bwMode="gray">
                <a:xfrm>
                  <a:off x="4166" y="1706"/>
                  <a:ext cx="1252" cy="125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46275"/>
                        <a:invGamma/>
                      </a:srgbClr>
                    </a:gs>
                    <a:gs pos="100000">
                      <a:srgbClr val="D6E1E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78904" name="Oval 56"/>
                <p:cNvSpPr>
                  <a:spLocks noChangeArrowheads="1"/>
                </p:cNvSpPr>
                <p:nvPr/>
              </p:nvSpPr>
              <p:spPr bwMode="gray">
                <a:xfrm>
                  <a:off x="4182" y="1713"/>
                  <a:ext cx="1222" cy="122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D6E1E2">
                        <a:gamma/>
                        <a:tint val="34902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78905" name="Oval 57"/>
                <p:cNvSpPr>
                  <a:spLocks noChangeArrowheads="1"/>
                </p:cNvSpPr>
                <p:nvPr/>
              </p:nvSpPr>
              <p:spPr bwMode="gray">
                <a:xfrm>
                  <a:off x="4195" y="1725"/>
                  <a:ext cx="1162" cy="11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79216"/>
                        <a:invGamma/>
                      </a:srgbClr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78906" name="Oval 58"/>
                <p:cNvSpPr>
                  <a:spLocks noChangeArrowheads="1"/>
                </p:cNvSpPr>
                <p:nvPr/>
              </p:nvSpPr>
              <p:spPr bwMode="gray">
                <a:xfrm>
                  <a:off x="4263" y="1757"/>
                  <a:ext cx="1033" cy="926"/>
                </a:xfrm>
                <a:prstGeom prst="ellipse">
                  <a:avLst/>
                </a:prstGeom>
                <a:ln/>
                <a:extLst/>
              </p:spPr>
              <p:style>
                <a:lnRef idx="2">
                  <a:schemeClr val="accent1"/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vert="horz" wrap="none" anchor="ctr">
                  <a:scene3d>
                    <a:camera prst="orthographicFront"/>
                    <a:lightRig rig="balanced" dir="t">
                      <a:rot lat="0" lon="0" rev="2100000"/>
                    </a:lightRig>
                  </a:scene3d>
                  <a:sp3d extrusionH="57150" prstMaterial="metal">
                    <a:bevelT w="38100" h="25400"/>
                    <a:contourClr>
                      <a:schemeClr val="bg2"/>
                    </a:contourClr>
                  </a:sp3d>
                </a:bodyPr>
                <a:lstStyle/>
                <a:p>
                  <a:r>
                    <a:rPr lang="en-US" b="1" dirty="0" smtClean="0">
                      <a:ln w="50800"/>
                      <a:solidFill>
                        <a:schemeClr val="bg1">
                          <a:shade val="50000"/>
                        </a:schemeClr>
                      </a:solidFill>
                    </a:rPr>
                    <a:t>BIÊN TẬP</a:t>
                  </a:r>
                  <a:endParaRPr lang="vi-VN" b="1" dirty="0">
                    <a:ln w="50800"/>
                    <a:solidFill>
                      <a:schemeClr val="bg1">
                        <a:shade val="50000"/>
                      </a:schemeClr>
                    </a:solidFill>
                  </a:endParaRPr>
                </a:p>
              </p:txBody>
            </p:sp>
          </p:grpSp>
        </p:grpSp>
        <p:grpSp>
          <p:nvGrpSpPr>
            <p:cNvPr id="78907" name="Group 59"/>
            <p:cNvGrpSpPr>
              <a:grpSpLocks/>
            </p:cNvGrpSpPr>
            <p:nvPr/>
          </p:nvGrpSpPr>
          <p:grpSpPr bwMode="auto">
            <a:xfrm rot="3877067">
              <a:off x="378" y="2651"/>
              <a:ext cx="1577" cy="614"/>
              <a:chOff x="2290" y="2725"/>
              <a:chExt cx="1832" cy="713"/>
            </a:xfrm>
          </p:grpSpPr>
          <p:grpSp>
            <p:nvGrpSpPr>
              <p:cNvPr id="78908" name="Group 60"/>
              <p:cNvGrpSpPr>
                <a:grpSpLocks/>
              </p:cNvGrpSpPr>
              <p:nvPr/>
            </p:nvGrpSpPr>
            <p:grpSpPr bwMode="auto">
              <a:xfrm>
                <a:off x="2290" y="3030"/>
                <a:ext cx="1832" cy="408"/>
                <a:chOff x="2290" y="3030"/>
                <a:chExt cx="1832" cy="408"/>
              </a:xfrm>
            </p:grpSpPr>
            <p:sp>
              <p:nvSpPr>
                <p:cNvPr id="78909" name="Freeform 61"/>
                <p:cNvSpPr>
                  <a:spLocks/>
                </p:cNvSpPr>
                <p:nvPr/>
              </p:nvSpPr>
              <p:spPr bwMode="gray">
                <a:xfrm>
                  <a:off x="2290" y="3030"/>
                  <a:ext cx="1832" cy="408"/>
                </a:xfrm>
                <a:custGeom>
                  <a:avLst/>
                  <a:gdLst>
                    <a:gd name="T0" fmla="*/ 1832 w 1832"/>
                    <a:gd name="T1" fmla="*/ 32 h 408"/>
                    <a:gd name="T2" fmla="*/ 1830 w 1832"/>
                    <a:gd name="T3" fmla="*/ 66 h 408"/>
                    <a:gd name="T4" fmla="*/ 1814 w 1832"/>
                    <a:gd name="T5" fmla="*/ 128 h 408"/>
                    <a:gd name="T6" fmla="*/ 1788 w 1832"/>
                    <a:gd name="T7" fmla="*/ 188 h 408"/>
                    <a:gd name="T8" fmla="*/ 1754 w 1832"/>
                    <a:gd name="T9" fmla="*/ 240 h 408"/>
                    <a:gd name="T10" fmla="*/ 1712 w 1832"/>
                    <a:gd name="T11" fmla="*/ 288 h 408"/>
                    <a:gd name="T12" fmla="*/ 1664 w 1832"/>
                    <a:gd name="T13" fmla="*/ 330 h 408"/>
                    <a:gd name="T14" fmla="*/ 1610 w 1832"/>
                    <a:gd name="T15" fmla="*/ 362 h 408"/>
                    <a:gd name="T16" fmla="*/ 1550 w 1832"/>
                    <a:gd name="T17" fmla="*/ 388 h 408"/>
                    <a:gd name="T18" fmla="*/ 1486 w 1832"/>
                    <a:gd name="T19" fmla="*/ 402 h 408"/>
                    <a:gd name="T20" fmla="*/ 1418 w 1832"/>
                    <a:gd name="T21" fmla="*/ 408 h 408"/>
                    <a:gd name="T22" fmla="*/ 0 w 1832"/>
                    <a:gd name="T23" fmla="*/ 408 h 408"/>
                    <a:gd name="T24" fmla="*/ 0 w 1832"/>
                    <a:gd name="T25" fmla="*/ 0 h 408"/>
                    <a:gd name="T26" fmla="*/ 1832 w 1832"/>
                    <a:gd name="T27" fmla="*/ 0 h 408"/>
                    <a:gd name="T28" fmla="*/ 1832 w 1832"/>
                    <a:gd name="T29" fmla="*/ 32 h 408"/>
                    <a:gd name="T30" fmla="*/ 1832 w 1832"/>
                    <a:gd name="T31" fmla="*/ 32 h 4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832" h="408">
                      <a:moveTo>
                        <a:pt x="1832" y="32"/>
                      </a:moveTo>
                      <a:lnTo>
                        <a:pt x="1830" y="66"/>
                      </a:lnTo>
                      <a:lnTo>
                        <a:pt x="1814" y="128"/>
                      </a:lnTo>
                      <a:lnTo>
                        <a:pt x="1788" y="188"/>
                      </a:lnTo>
                      <a:lnTo>
                        <a:pt x="1754" y="240"/>
                      </a:lnTo>
                      <a:lnTo>
                        <a:pt x="1712" y="288"/>
                      </a:lnTo>
                      <a:lnTo>
                        <a:pt x="1664" y="330"/>
                      </a:lnTo>
                      <a:lnTo>
                        <a:pt x="1610" y="362"/>
                      </a:lnTo>
                      <a:lnTo>
                        <a:pt x="1550" y="388"/>
                      </a:lnTo>
                      <a:lnTo>
                        <a:pt x="1486" y="402"/>
                      </a:lnTo>
                      <a:lnTo>
                        <a:pt x="1418" y="408"/>
                      </a:lnTo>
                      <a:lnTo>
                        <a:pt x="0" y="408"/>
                      </a:lnTo>
                      <a:lnTo>
                        <a:pt x="0" y="0"/>
                      </a:lnTo>
                      <a:lnTo>
                        <a:pt x="1832" y="0"/>
                      </a:lnTo>
                      <a:lnTo>
                        <a:pt x="1832" y="32"/>
                      </a:lnTo>
                      <a:lnTo>
                        <a:pt x="1832" y="32"/>
                      </a:lnTo>
                      <a:close/>
                    </a:path>
                  </a:pathLst>
                </a:custGeom>
                <a:solidFill>
                  <a:srgbClr val="60878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DF5908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78910" name="Freeform 62"/>
                <p:cNvSpPr>
                  <a:spLocks/>
                </p:cNvSpPr>
                <p:nvPr/>
              </p:nvSpPr>
              <p:spPr bwMode="gray">
                <a:xfrm>
                  <a:off x="3810" y="3058"/>
                  <a:ext cx="288" cy="334"/>
                </a:xfrm>
                <a:custGeom>
                  <a:avLst/>
                  <a:gdLst>
                    <a:gd name="T0" fmla="*/ 288 w 288"/>
                    <a:gd name="T1" fmla="*/ 0 h 334"/>
                    <a:gd name="T2" fmla="*/ 284 w 288"/>
                    <a:gd name="T3" fmla="*/ 52 h 334"/>
                    <a:gd name="T4" fmla="*/ 272 w 288"/>
                    <a:gd name="T5" fmla="*/ 98 h 334"/>
                    <a:gd name="T6" fmla="*/ 254 w 288"/>
                    <a:gd name="T7" fmla="*/ 140 h 334"/>
                    <a:gd name="T8" fmla="*/ 230 w 288"/>
                    <a:gd name="T9" fmla="*/ 176 h 334"/>
                    <a:gd name="T10" fmla="*/ 204 w 288"/>
                    <a:gd name="T11" fmla="*/ 208 h 334"/>
                    <a:gd name="T12" fmla="*/ 174 w 288"/>
                    <a:gd name="T13" fmla="*/ 238 h 334"/>
                    <a:gd name="T14" fmla="*/ 144 w 288"/>
                    <a:gd name="T15" fmla="*/ 262 h 334"/>
                    <a:gd name="T16" fmla="*/ 112 w 288"/>
                    <a:gd name="T17" fmla="*/ 282 h 334"/>
                    <a:gd name="T18" fmla="*/ 84 w 288"/>
                    <a:gd name="T19" fmla="*/ 298 h 334"/>
                    <a:gd name="T20" fmla="*/ 56 w 288"/>
                    <a:gd name="T21" fmla="*/ 312 h 334"/>
                    <a:gd name="T22" fmla="*/ 34 w 288"/>
                    <a:gd name="T23" fmla="*/ 322 h 334"/>
                    <a:gd name="T24" fmla="*/ 16 w 288"/>
                    <a:gd name="T25" fmla="*/ 328 h 334"/>
                    <a:gd name="T26" fmla="*/ 4 w 288"/>
                    <a:gd name="T27" fmla="*/ 332 h 334"/>
                    <a:gd name="T28" fmla="*/ 0 w 288"/>
                    <a:gd name="T29" fmla="*/ 334 h 334"/>
                    <a:gd name="T30" fmla="*/ 4 w 288"/>
                    <a:gd name="T31" fmla="*/ 332 h 334"/>
                    <a:gd name="T32" fmla="*/ 16 w 288"/>
                    <a:gd name="T33" fmla="*/ 326 h 334"/>
                    <a:gd name="T34" fmla="*/ 34 w 288"/>
                    <a:gd name="T35" fmla="*/ 318 h 334"/>
                    <a:gd name="T36" fmla="*/ 56 w 288"/>
                    <a:gd name="T37" fmla="*/ 304 h 334"/>
                    <a:gd name="T38" fmla="*/ 84 w 288"/>
                    <a:gd name="T39" fmla="*/ 288 h 334"/>
                    <a:gd name="T40" fmla="*/ 112 w 288"/>
                    <a:gd name="T41" fmla="*/ 266 h 334"/>
                    <a:gd name="T42" fmla="*/ 142 w 288"/>
                    <a:gd name="T43" fmla="*/ 242 h 334"/>
                    <a:gd name="T44" fmla="*/ 170 w 288"/>
                    <a:gd name="T45" fmla="*/ 212 h 334"/>
                    <a:gd name="T46" fmla="*/ 196 w 288"/>
                    <a:gd name="T47" fmla="*/ 180 h 334"/>
                    <a:gd name="T48" fmla="*/ 220 w 288"/>
                    <a:gd name="T49" fmla="*/ 142 h 334"/>
                    <a:gd name="T50" fmla="*/ 238 w 288"/>
                    <a:gd name="T51" fmla="*/ 100 h 334"/>
                    <a:gd name="T52" fmla="*/ 250 w 288"/>
                    <a:gd name="T53" fmla="*/ 54 h 334"/>
                    <a:gd name="T54" fmla="*/ 254 w 288"/>
                    <a:gd name="T55" fmla="*/ 2 h 334"/>
                    <a:gd name="T56" fmla="*/ 288 w 288"/>
                    <a:gd name="T57" fmla="*/ 0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88" h="334">
                      <a:moveTo>
                        <a:pt x="288" y="0"/>
                      </a:moveTo>
                      <a:lnTo>
                        <a:pt x="284" y="52"/>
                      </a:lnTo>
                      <a:lnTo>
                        <a:pt x="272" y="98"/>
                      </a:lnTo>
                      <a:lnTo>
                        <a:pt x="254" y="140"/>
                      </a:lnTo>
                      <a:lnTo>
                        <a:pt x="230" y="176"/>
                      </a:lnTo>
                      <a:lnTo>
                        <a:pt x="204" y="208"/>
                      </a:lnTo>
                      <a:lnTo>
                        <a:pt x="174" y="238"/>
                      </a:lnTo>
                      <a:lnTo>
                        <a:pt x="144" y="262"/>
                      </a:lnTo>
                      <a:lnTo>
                        <a:pt x="112" y="282"/>
                      </a:lnTo>
                      <a:lnTo>
                        <a:pt x="84" y="298"/>
                      </a:lnTo>
                      <a:lnTo>
                        <a:pt x="56" y="312"/>
                      </a:lnTo>
                      <a:lnTo>
                        <a:pt x="34" y="322"/>
                      </a:lnTo>
                      <a:lnTo>
                        <a:pt x="16" y="328"/>
                      </a:lnTo>
                      <a:lnTo>
                        <a:pt x="4" y="332"/>
                      </a:lnTo>
                      <a:lnTo>
                        <a:pt x="0" y="334"/>
                      </a:lnTo>
                      <a:lnTo>
                        <a:pt x="4" y="332"/>
                      </a:lnTo>
                      <a:lnTo>
                        <a:pt x="16" y="326"/>
                      </a:lnTo>
                      <a:lnTo>
                        <a:pt x="34" y="318"/>
                      </a:lnTo>
                      <a:lnTo>
                        <a:pt x="56" y="304"/>
                      </a:lnTo>
                      <a:lnTo>
                        <a:pt x="84" y="288"/>
                      </a:lnTo>
                      <a:lnTo>
                        <a:pt x="112" y="266"/>
                      </a:lnTo>
                      <a:lnTo>
                        <a:pt x="142" y="242"/>
                      </a:lnTo>
                      <a:lnTo>
                        <a:pt x="170" y="212"/>
                      </a:lnTo>
                      <a:lnTo>
                        <a:pt x="196" y="180"/>
                      </a:lnTo>
                      <a:lnTo>
                        <a:pt x="220" y="142"/>
                      </a:lnTo>
                      <a:lnTo>
                        <a:pt x="238" y="100"/>
                      </a:lnTo>
                      <a:lnTo>
                        <a:pt x="250" y="54"/>
                      </a:lnTo>
                      <a:lnTo>
                        <a:pt x="254" y="2"/>
                      </a:lnTo>
                      <a:lnTo>
                        <a:pt x="288" y="0"/>
                      </a:lnTo>
                      <a:close/>
                    </a:path>
                  </a:pathLst>
                </a:custGeom>
                <a:solidFill>
                  <a:srgbClr val="FFFFFF">
                    <a:alpha val="49001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grpSp>
            <p:nvGrpSpPr>
              <p:cNvPr id="78911" name="Group 63"/>
              <p:cNvGrpSpPr>
                <a:grpSpLocks/>
              </p:cNvGrpSpPr>
              <p:nvPr/>
            </p:nvGrpSpPr>
            <p:grpSpPr bwMode="auto">
              <a:xfrm flipV="1">
                <a:off x="2290" y="2725"/>
                <a:ext cx="1406" cy="313"/>
                <a:chOff x="2290" y="3030"/>
                <a:chExt cx="1832" cy="408"/>
              </a:xfrm>
            </p:grpSpPr>
            <p:sp>
              <p:nvSpPr>
                <p:cNvPr id="78912" name="Freeform 64"/>
                <p:cNvSpPr>
                  <a:spLocks/>
                </p:cNvSpPr>
                <p:nvPr/>
              </p:nvSpPr>
              <p:spPr bwMode="gray">
                <a:xfrm>
                  <a:off x="2290" y="3030"/>
                  <a:ext cx="1832" cy="408"/>
                </a:xfrm>
                <a:custGeom>
                  <a:avLst/>
                  <a:gdLst>
                    <a:gd name="T0" fmla="*/ 1832 w 1832"/>
                    <a:gd name="T1" fmla="*/ 32 h 408"/>
                    <a:gd name="T2" fmla="*/ 1830 w 1832"/>
                    <a:gd name="T3" fmla="*/ 66 h 408"/>
                    <a:gd name="T4" fmla="*/ 1814 w 1832"/>
                    <a:gd name="T5" fmla="*/ 128 h 408"/>
                    <a:gd name="T6" fmla="*/ 1788 w 1832"/>
                    <a:gd name="T7" fmla="*/ 188 h 408"/>
                    <a:gd name="T8" fmla="*/ 1754 w 1832"/>
                    <a:gd name="T9" fmla="*/ 240 h 408"/>
                    <a:gd name="T10" fmla="*/ 1712 w 1832"/>
                    <a:gd name="T11" fmla="*/ 288 h 408"/>
                    <a:gd name="T12" fmla="*/ 1664 w 1832"/>
                    <a:gd name="T13" fmla="*/ 330 h 408"/>
                    <a:gd name="T14" fmla="*/ 1610 w 1832"/>
                    <a:gd name="T15" fmla="*/ 362 h 408"/>
                    <a:gd name="T16" fmla="*/ 1550 w 1832"/>
                    <a:gd name="T17" fmla="*/ 388 h 408"/>
                    <a:gd name="T18" fmla="*/ 1486 w 1832"/>
                    <a:gd name="T19" fmla="*/ 402 h 408"/>
                    <a:gd name="T20" fmla="*/ 1418 w 1832"/>
                    <a:gd name="T21" fmla="*/ 408 h 408"/>
                    <a:gd name="T22" fmla="*/ 0 w 1832"/>
                    <a:gd name="T23" fmla="*/ 408 h 408"/>
                    <a:gd name="T24" fmla="*/ 0 w 1832"/>
                    <a:gd name="T25" fmla="*/ 0 h 408"/>
                    <a:gd name="T26" fmla="*/ 1832 w 1832"/>
                    <a:gd name="T27" fmla="*/ 0 h 408"/>
                    <a:gd name="T28" fmla="*/ 1832 w 1832"/>
                    <a:gd name="T29" fmla="*/ 32 h 408"/>
                    <a:gd name="T30" fmla="*/ 1832 w 1832"/>
                    <a:gd name="T31" fmla="*/ 32 h 4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832" h="408">
                      <a:moveTo>
                        <a:pt x="1832" y="32"/>
                      </a:moveTo>
                      <a:lnTo>
                        <a:pt x="1830" y="66"/>
                      </a:lnTo>
                      <a:lnTo>
                        <a:pt x="1814" y="128"/>
                      </a:lnTo>
                      <a:lnTo>
                        <a:pt x="1788" y="188"/>
                      </a:lnTo>
                      <a:lnTo>
                        <a:pt x="1754" y="240"/>
                      </a:lnTo>
                      <a:lnTo>
                        <a:pt x="1712" y="288"/>
                      </a:lnTo>
                      <a:lnTo>
                        <a:pt x="1664" y="330"/>
                      </a:lnTo>
                      <a:lnTo>
                        <a:pt x="1610" y="362"/>
                      </a:lnTo>
                      <a:lnTo>
                        <a:pt x="1550" y="388"/>
                      </a:lnTo>
                      <a:lnTo>
                        <a:pt x="1486" y="402"/>
                      </a:lnTo>
                      <a:lnTo>
                        <a:pt x="1418" y="408"/>
                      </a:lnTo>
                      <a:lnTo>
                        <a:pt x="0" y="408"/>
                      </a:lnTo>
                      <a:lnTo>
                        <a:pt x="0" y="0"/>
                      </a:lnTo>
                      <a:lnTo>
                        <a:pt x="1832" y="0"/>
                      </a:lnTo>
                      <a:lnTo>
                        <a:pt x="1832" y="32"/>
                      </a:lnTo>
                      <a:lnTo>
                        <a:pt x="1832" y="32"/>
                      </a:lnTo>
                      <a:close/>
                    </a:path>
                  </a:pathLst>
                </a:custGeom>
                <a:solidFill>
                  <a:srgbClr val="98B5B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DF5908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78913" name="Freeform 65"/>
                <p:cNvSpPr>
                  <a:spLocks/>
                </p:cNvSpPr>
                <p:nvPr/>
              </p:nvSpPr>
              <p:spPr bwMode="gray">
                <a:xfrm>
                  <a:off x="3810" y="3058"/>
                  <a:ext cx="288" cy="334"/>
                </a:xfrm>
                <a:custGeom>
                  <a:avLst/>
                  <a:gdLst>
                    <a:gd name="T0" fmla="*/ 288 w 288"/>
                    <a:gd name="T1" fmla="*/ 0 h 334"/>
                    <a:gd name="T2" fmla="*/ 284 w 288"/>
                    <a:gd name="T3" fmla="*/ 52 h 334"/>
                    <a:gd name="T4" fmla="*/ 272 w 288"/>
                    <a:gd name="T5" fmla="*/ 98 h 334"/>
                    <a:gd name="T6" fmla="*/ 254 w 288"/>
                    <a:gd name="T7" fmla="*/ 140 h 334"/>
                    <a:gd name="T8" fmla="*/ 230 w 288"/>
                    <a:gd name="T9" fmla="*/ 176 h 334"/>
                    <a:gd name="T10" fmla="*/ 204 w 288"/>
                    <a:gd name="T11" fmla="*/ 208 h 334"/>
                    <a:gd name="T12" fmla="*/ 174 w 288"/>
                    <a:gd name="T13" fmla="*/ 238 h 334"/>
                    <a:gd name="T14" fmla="*/ 144 w 288"/>
                    <a:gd name="T15" fmla="*/ 262 h 334"/>
                    <a:gd name="T16" fmla="*/ 112 w 288"/>
                    <a:gd name="T17" fmla="*/ 282 h 334"/>
                    <a:gd name="T18" fmla="*/ 84 w 288"/>
                    <a:gd name="T19" fmla="*/ 298 h 334"/>
                    <a:gd name="T20" fmla="*/ 56 w 288"/>
                    <a:gd name="T21" fmla="*/ 312 h 334"/>
                    <a:gd name="T22" fmla="*/ 34 w 288"/>
                    <a:gd name="T23" fmla="*/ 322 h 334"/>
                    <a:gd name="T24" fmla="*/ 16 w 288"/>
                    <a:gd name="T25" fmla="*/ 328 h 334"/>
                    <a:gd name="T26" fmla="*/ 4 w 288"/>
                    <a:gd name="T27" fmla="*/ 332 h 334"/>
                    <a:gd name="T28" fmla="*/ 0 w 288"/>
                    <a:gd name="T29" fmla="*/ 334 h 334"/>
                    <a:gd name="T30" fmla="*/ 4 w 288"/>
                    <a:gd name="T31" fmla="*/ 332 h 334"/>
                    <a:gd name="T32" fmla="*/ 16 w 288"/>
                    <a:gd name="T33" fmla="*/ 326 h 334"/>
                    <a:gd name="T34" fmla="*/ 34 w 288"/>
                    <a:gd name="T35" fmla="*/ 318 h 334"/>
                    <a:gd name="T36" fmla="*/ 56 w 288"/>
                    <a:gd name="T37" fmla="*/ 304 h 334"/>
                    <a:gd name="T38" fmla="*/ 84 w 288"/>
                    <a:gd name="T39" fmla="*/ 288 h 334"/>
                    <a:gd name="T40" fmla="*/ 112 w 288"/>
                    <a:gd name="T41" fmla="*/ 266 h 334"/>
                    <a:gd name="T42" fmla="*/ 142 w 288"/>
                    <a:gd name="T43" fmla="*/ 242 h 334"/>
                    <a:gd name="T44" fmla="*/ 170 w 288"/>
                    <a:gd name="T45" fmla="*/ 212 h 334"/>
                    <a:gd name="T46" fmla="*/ 196 w 288"/>
                    <a:gd name="T47" fmla="*/ 180 h 334"/>
                    <a:gd name="T48" fmla="*/ 220 w 288"/>
                    <a:gd name="T49" fmla="*/ 142 h 334"/>
                    <a:gd name="T50" fmla="*/ 238 w 288"/>
                    <a:gd name="T51" fmla="*/ 100 h 334"/>
                    <a:gd name="T52" fmla="*/ 250 w 288"/>
                    <a:gd name="T53" fmla="*/ 54 h 334"/>
                    <a:gd name="T54" fmla="*/ 254 w 288"/>
                    <a:gd name="T55" fmla="*/ 2 h 334"/>
                    <a:gd name="T56" fmla="*/ 288 w 288"/>
                    <a:gd name="T57" fmla="*/ 0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88" h="334">
                      <a:moveTo>
                        <a:pt x="288" y="0"/>
                      </a:moveTo>
                      <a:lnTo>
                        <a:pt x="284" y="52"/>
                      </a:lnTo>
                      <a:lnTo>
                        <a:pt x="272" y="98"/>
                      </a:lnTo>
                      <a:lnTo>
                        <a:pt x="254" y="140"/>
                      </a:lnTo>
                      <a:lnTo>
                        <a:pt x="230" y="176"/>
                      </a:lnTo>
                      <a:lnTo>
                        <a:pt x="204" y="208"/>
                      </a:lnTo>
                      <a:lnTo>
                        <a:pt x="174" y="238"/>
                      </a:lnTo>
                      <a:lnTo>
                        <a:pt x="144" y="262"/>
                      </a:lnTo>
                      <a:lnTo>
                        <a:pt x="112" y="282"/>
                      </a:lnTo>
                      <a:lnTo>
                        <a:pt x="84" y="298"/>
                      </a:lnTo>
                      <a:lnTo>
                        <a:pt x="56" y="312"/>
                      </a:lnTo>
                      <a:lnTo>
                        <a:pt x="34" y="322"/>
                      </a:lnTo>
                      <a:lnTo>
                        <a:pt x="16" y="328"/>
                      </a:lnTo>
                      <a:lnTo>
                        <a:pt x="4" y="332"/>
                      </a:lnTo>
                      <a:lnTo>
                        <a:pt x="0" y="334"/>
                      </a:lnTo>
                      <a:lnTo>
                        <a:pt x="4" y="332"/>
                      </a:lnTo>
                      <a:lnTo>
                        <a:pt x="16" y="326"/>
                      </a:lnTo>
                      <a:lnTo>
                        <a:pt x="34" y="318"/>
                      </a:lnTo>
                      <a:lnTo>
                        <a:pt x="56" y="304"/>
                      </a:lnTo>
                      <a:lnTo>
                        <a:pt x="84" y="288"/>
                      </a:lnTo>
                      <a:lnTo>
                        <a:pt x="112" y="266"/>
                      </a:lnTo>
                      <a:lnTo>
                        <a:pt x="142" y="242"/>
                      </a:lnTo>
                      <a:lnTo>
                        <a:pt x="170" y="212"/>
                      </a:lnTo>
                      <a:lnTo>
                        <a:pt x="196" y="180"/>
                      </a:lnTo>
                      <a:lnTo>
                        <a:pt x="220" y="142"/>
                      </a:lnTo>
                      <a:lnTo>
                        <a:pt x="238" y="100"/>
                      </a:lnTo>
                      <a:lnTo>
                        <a:pt x="250" y="54"/>
                      </a:lnTo>
                      <a:lnTo>
                        <a:pt x="254" y="2"/>
                      </a:lnTo>
                      <a:lnTo>
                        <a:pt x="288" y="0"/>
                      </a:lnTo>
                      <a:close/>
                    </a:path>
                  </a:pathLst>
                </a:custGeom>
                <a:solidFill>
                  <a:srgbClr val="FFFFFF">
                    <a:alpha val="49001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</p:grpSp>
        <p:grpSp>
          <p:nvGrpSpPr>
            <p:cNvPr id="78914" name="Group 66"/>
            <p:cNvGrpSpPr>
              <a:grpSpLocks/>
            </p:cNvGrpSpPr>
            <p:nvPr/>
          </p:nvGrpSpPr>
          <p:grpSpPr bwMode="auto">
            <a:xfrm>
              <a:off x="250" y="1533"/>
              <a:ext cx="907" cy="907"/>
              <a:chOff x="2789" y="1625"/>
              <a:chExt cx="907" cy="907"/>
            </a:xfrm>
          </p:grpSpPr>
          <p:sp>
            <p:nvSpPr>
              <p:cNvPr id="78915" name="Oval 67"/>
              <p:cNvSpPr>
                <a:spLocks noChangeArrowheads="1"/>
              </p:cNvSpPr>
              <p:nvPr/>
            </p:nvSpPr>
            <p:spPr bwMode="gray">
              <a:xfrm>
                <a:off x="2789" y="1625"/>
                <a:ext cx="907" cy="907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gamma/>
                      <a:tint val="0"/>
                      <a:invGamma/>
                    </a:srgbClr>
                  </a:gs>
                  <a:gs pos="50000">
                    <a:srgbClr val="83A6A7"/>
                  </a:gs>
                  <a:gs pos="100000">
                    <a:srgbClr val="83A6A7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916" name="Oval 68"/>
              <p:cNvSpPr>
                <a:spLocks noChangeArrowheads="1"/>
              </p:cNvSpPr>
              <p:nvPr/>
            </p:nvSpPr>
            <p:spPr bwMode="gray">
              <a:xfrm>
                <a:off x="2789" y="1625"/>
                <a:ext cx="907" cy="907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alpha val="32001"/>
                    </a:srgbClr>
                  </a:gs>
                  <a:gs pos="100000">
                    <a:srgbClr val="83A6A7">
                      <a:gamma/>
                      <a:shade val="0"/>
                      <a:invGamma/>
                      <a:alpha val="89999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917" name="Oval 69"/>
              <p:cNvSpPr>
                <a:spLocks noChangeArrowheads="1"/>
              </p:cNvSpPr>
              <p:nvPr/>
            </p:nvSpPr>
            <p:spPr bwMode="gray">
              <a:xfrm>
                <a:off x="2849" y="1684"/>
                <a:ext cx="787" cy="788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gamma/>
                      <a:shade val="54118"/>
                      <a:invGamma/>
                    </a:srgbClr>
                  </a:gs>
                  <a:gs pos="50000">
                    <a:srgbClr val="83A6A7"/>
                  </a:gs>
                  <a:gs pos="100000">
                    <a:srgbClr val="83A6A7">
                      <a:gamma/>
                      <a:shade val="54118"/>
                      <a:invGamma/>
                    </a:srgb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918" name="Oval 70"/>
              <p:cNvSpPr>
                <a:spLocks noChangeArrowheads="1"/>
              </p:cNvSpPr>
              <p:nvPr/>
            </p:nvSpPr>
            <p:spPr bwMode="gray">
              <a:xfrm>
                <a:off x="2849" y="1686"/>
                <a:ext cx="787" cy="788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gamma/>
                      <a:shade val="63529"/>
                      <a:invGamma/>
                    </a:srgbClr>
                  </a:gs>
                  <a:gs pos="100000">
                    <a:srgbClr val="83A6A7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sp>
            <p:nvSpPr>
              <p:cNvPr id="78919" name="Oval 71"/>
              <p:cNvSpPr>
                <a:spLocks noChangeArrowheads="1"/>
              </p:cNvSpPr>
              <p:nvPr/>
            </p:nvSpPr>
            <p:spPr bwMode="gray">
              <a:xfrm>
                <a:off x="2888" y="1724"/>
                <a:ext cx="709" cy="709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vi-VN"/>
              </a:p>
            </p:txBody>
          </p:sp>
          <p:grpSp>
            <p:nvGrpSpPr>
              <p:cNvPr id="78920" name="Group 72"/>
              <p:cNvGrpSpPr>
                <a:grpSpLocks/>
              </p:cNvGrpSpPr>
              <p:nvPr/>
            </p:nvGrpSpPr>
            <p:grpSpPr bwMode="auto">
              <a:xfrm>
                <a:off x="2899" y="1735"/>
                <a:ext cx="687" cy="688"/>
                <a:chOff x="4166" y="1706"/>
                <a:chExt cx="1252" cy="1252"/>
              </a:xfrm>
            </p:grpSpPr>
            <p:sp>
              <p:nvSpPr>
                <p:cNvPr id="78921" name="Oval 73"/>
                <p:cNvSpPr>
                  <a:spLocks noChangeArrowheads="1"/>
                </p:cNvSpPr>
                <p:nvPr/>
              </p:nvSpPr>
              <p:spPr bwMode="gray">
                <a:xfrm>
                  <a:off x="4166" y="1706"/>
                  <a:ext cx="1252" cy="125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46275"/>
                        <a:invGamma/>
                      </a:srgbClr>
                    </a:gs>
                    <a:gs pos="100000">
                      <a:srgbClr val="D6E1E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78922" name="Oval 74"/>
                <p:cNvSpPr>
                  <a:spLocks noChangeArrowheads="1"/>
                </p:cNvSpPr>
                <p:nvPr/>
              </p:nvSpPr>
              <p:spPr bwMode="gray">
                <a:xfrm>
                  <a:off x="4182" y="1713"/>
                  <a:ext cx="1222" cy="122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D6E1E2">
                        <a:gamma/>
                        <a:tint val="34902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78923" name="Oval 75"/>
                <p:cNvSpPr>
                  <a:spLocks noChangeArrowheads="1"/>
                </p:cNvSpPr>
                <p:nvPr/>
              </p:nvSpPr>
              <p:spPr bwMode="gray">
                <a:xfrm>
                  <a:off x="4195" y="1725"/>
                  <a:ext cx="1162" cy="1141"/>
                </a:xfrm>
                <a:prstGeom prst="ellipse">
                  <a:avLst/>
                </a:pr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78924" name="Oval 76"/>
                <p:cNvSpPr>
                  <a:spLocks noChangeArrowheads="1"/>
                </p:cNvSpPr>
                <p:nvPr/>
              </p:nvSpPr>
              <p:spPr bwMode="gray">
                <a:xfrm>
                  <a:off x="4263" y="1757"/>
                  <a:ext cx="1033" cy="926"/>
                </a:xfrm>
                <a:prstGeom prst="ellipse">
                  <a:avLst/>
                </a:prstGeom>
                <a:ln/>
                <a:extLst/>
              </p:spPr>
              <p:style>
                <a:lnRef idx="2">
                  <a:schemeClr val="accent1"/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vert="horz" wrap="none" anchor="ctr">
                  <a:scene3d>
                    <a:camera prst="orthographicFront"/>
                    <a:lightRig rig="balanced" dir="t">
                      <a:rot lat="0" lon="0" rev="2100000"/>
                    </a:lightRig>
                  </a:scene3d>
                  <a:sp3d extrusionH="57150" prstMaterial="metal">
                    <a:bevelT w="38100" h="25400"/>
                    <a:contourClr>
                      <a:schemeClr val="bg2"/>
                    </a:contourClr>
                  </a:sp3d>
                </a:bodyPr>
                <a:lstStyle/>
                <a:p>
                  <a:r>
                    <a:rPr lang="en-US" b="1" dirty="0" smtClean="0">
                      <a:ln w="50800"/>
                      <a:solidFill>
                        <a:schemeClr val="bg1">
                          <a:shade val="50000"/>
                        </a:schemeClr>
                      </a:solidFill>
                    </a:rPr>
                    <a:t>BÀI</a:t>
                  </a:r>
                  <a:endParaRPr lang="vi-VN" b="1" dirty="0">
                    <a:ln w="50800"/>
                    <a:solidFill>
                      <a:schemeClr val="bg1">
                        <a:shade val="50000"/>
                      </a:schemeClr>
                    </a:solidFill>
                  </a:endParaRPr>
                </a:p>
              </p:txBody>
            </p:sp>
          </p:grpSp>
        </p:grpSp>
        <p:sp>
          <p:nvSpPr>
            <p:cNvPr id="78925" name="Text Box 77"/>
            <p:cNvSpPr txBox="1">
              <a:spLocks noChangeArrowheads="1"/>
            </p:cNvSpPr>
            <p:nvPr/>
          </p:nvSpPr>
          <p:spPr bwMode="gray">
            <a:xfrm rot="3925970">
              <a:off x="512" y="2763"/>
              <a:ext cx="956" cy="2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sz="20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Phản</a:t>
              </a:r>
              <a:r>
                <a:rPr lang="en-US" sz="20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20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biện</a:t>
              </a:r>
              <a:r>
                <a:rPr lang="en-US" sz="20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endParaRPr lang="en-US" sz="2000" b="1" dirty="0">
                <a:solidFill>
                  <a:schemeClr val="bg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78926" name="Text Box 78"/>
            <p:cNvSpPr txBox="1">
              <a:spLocks noChangeArrowheads="1"/>
            </p:cNvSpPr>
            <p:nvPr/>
          </p:nvSpPr>
          <p:spPr bwMode="gray">
            <a:xfrm rot="3925970">
              <a:off x="702" y="2664"/>
              <a:ext cx="1155" cy="2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Tiêu</a:t>
              </a:r>
              <a:r>
                <a:rPr lang="en-US" sz="14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chuẩn</a:t>
              </a:r>
              <a:r>
                <a:rPr lang="en-US" sz="14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format</a:t>
              </a:r>
              <a:endParaRPr lang="en-US" sz="1400" b="1" dirty="0">
                <a:solidFill>
                  <a:schemeClr val="bg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78927" name="Text Box 79"/>
            <p:cNvSpPr txBox="1">
              <a:spLocks noChangeArrowheads="1"/>
            </p:cNvSpPr>
            <p:nvPr/>
          </p:nvSpPr>
          <p:spPr bwMode="gray">
            <a:xfrm rot="3925970">
              <a:off x="1768" y="2764"/>
              <a:ext cx="938" cy="2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sz="20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Chỉnh</a:t>
              </a:r>
              <a:r>
                <a:rPr lang="en-US" sz="20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20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sửa</a:t>
              </a:r>
              <a:endParaRPr lang="en-US" sz="2000" b="1" dirty="0">
                <a:solidFill>
                  <a:schemeClr val="bg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78928" name="Text Box 80"/>
            <p:cNvSpPr txBox="1">
              <a:spLocks noChangeArrowheads="1"/>
            </p:cNvSpPr>
            <p:nvPr/>
          </p:nvSpPr>
          <p:spPr bwMode="gray">
            <a:xfrm rot="3925970">
              <a:off x="2137" y="2580"/>
              <a:ext cx="618" cy="2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Nội</a:t>
              </a:r>
              <a:r>
                <a:rPr lang="en-US" sz="14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dung</a:t>
              </a:r>
              <a:endParaRPr lang="en-US" sz="1400" b="1" dirty="0">
                <a:solidFill>
                  <a:schemeClr val="bg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78929" name="Text Box 81"/>
            <p:cNvSpPr txBox="1">
              <a:spLocks noChangeArrowheads="1"/>
            </p:cNvSpPr>
            <p:nvPr/>
          </p:nvSpPr>
          <p:spPr bwMode="gray">
            <a:xfrm rot="3925970">
              <a:off x="2921" y="2763"/>
              <a:ext cx="1221" cy="2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sz="20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Giao</a:t>
              </a:r>
              <a:r>
                <a:rPr lang="en-US" sz="20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20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bản</a:t>
              </a:r>
              <a:r>
                <a:rPr lang="en-US" sz="20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20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thảo</a:t>
              </a:r>
              <a:endParaRPr lang="en-US" sz="2000" b="1" dirty="0">
                <a:solidFill>
                  <a:schemeClr val="bg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78930" name="Text Box 82"/>
            <p:cNvSpPr txBox="1">
              <a:spLocks noChangeArrowheads="1"/>
            </p:cNvSpPr>
            <p:nvPr/>
          </p:nvSpPr>
          <p:spPr bwMode="gray">
            <a:xfrm rot="3925970">
              <a:off x="3155" y="2617"/>
              <a:ext cx="1316" cy="2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Liên</a:t>
              </a:r>
              <a:r>
                <a:rPr lang="en-US" sz="14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hệ</a:t>
              </a:r>
              <a:r>
                <a:rPr lang="en-US" sz="14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Nhà</a:t>
              </a:r>
              <a:r>
                <a:rPr lang="en-US" sz="14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xuất</a:t>
              </a:r>
              <a:r>
                <a:rPr lang="en-US" sz="14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bản</a:t>
              </a:r>
              <a:endParaRPr lang="en-US" sz="1400" b="1" dirty="0">
                <a:solidFill>
                  <a:schemeClr val="bg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78931" name="Text Box 83"/>
            <p:cNvSpPr txBox="1">
              <a:spLocks noChangeArrowheads="1"/>
            </p:cNvSpPr>
            <p:nvPr/>
          </p:nvSpPr>
          <p:spPr bwMode="gray">
            <a:xfrm rot="3925970">
              <a:off x="4409" y="2864"/>
              <a:ext cx="1038" cy="2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sz="20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Ds </a:t>
              </a:r>
              <a:r>
                <a:rPr lang="en-US" sz="20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tham</a:t>
              </a:r>
              <a:r>
                <a:rPr lang="en-US" sz="20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20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dự</a:t>
              </a:r>
              <a:endParaRPr lang="en-US" sz="2000" b="1" dirty="0">
                <a:solidFill>
                  <a:schemeClr val="bg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78932" name="Text Box 84"/>
            <p:cNvSpPr txBox="1">
              <a:spLocks noChangeArrowheads="1"/>
            </p:cNvSpPr>
            <p:nvPr/>
          </p:nvSpPr>
          <p:spPr bwMode="gray">
            <a:xfrm rot="3925970">
              <a:off x="4648" y="2695"/>
              <a:ext cx="1087" cy="2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Thiết</a:t>
              </a:r>
              <a:r>
                <a:rPr lang="en-US" sz="14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kế</a:t>
              </a:r>
              <a:r>
                <a:rPr lang="en-US" sz="14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Trang</a:t>
              </a:r>
              <a:r>
                <a:rPr lang="en-US" sz="1400" b="1" dirty="0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 </a:t>
              </a:r>
              <a:r>
                <a:rPr lang="en-US" sz="1400" b="1" dirty="0" err="1" smtClean="0">
                  <a:solidFill>
                    <a:schemeClr val="bg1">
                      <a:lumMod val="60000"/>
                      <a:lumOff val="40000"/>
                    </a:schemeClr>
                  </a:solidFill>
                </a:rPr>
                <a:t>trí</a:t>
              </a:r>
              <a:endParaRPr lang="en-US" sz="1400" b="1" dirty="0">
                <a:solidFill>
                  <a:schemeClr val="bg1">
                    <a:lumMod val="60000"/>
                    <a:lumOff val="40000"/>
                  </a:schemeClr>
                </a:solidFill>
              </a:endParaRPr>
            </a:p>
          </p:txBody>
        </p:sp>
      </p:grpSp>
      <p:sp>
        <p:nvSpPr>
          <p:cNvPr id="78933" name="Text Box 85"/>
          <p:cNvSpPr txBox="1">
            <a:spLocks noChangeArrowheads="1"/>
          </p:cNvSpPr>
          <p:nvPr/>
        </p:nvSpPr>
        <p:spPr bwMode="auto">
          <a:xfrm>
            <a:off x="746125" y="1795463"/>
            <a:ext cx="10550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lang="en-US" sz="2400" b="1" dirty="0" smtClean="0">
                <a:latin typeface="Verdana" pitchFamily="34" charset="0"/>
              </a:rPr>
              <a:t>01/8</a:t>
            </a:r>
            <a:endParaRPr lang="en-US" sz="2400" b="1" dirty="0">
              <a:latin typeface="Verdana" pitchFamily="34" charset="0"/>
            </a:endParaRPr>
          </a:p>
        </p:txBody>
      </p:sp>
      <p:sp>
        <p:nvSpPr>
          <p:cNvPr id="78934" name="Text Box 86"/>
          <p:cNvSpPr txBox="1">
            <a:spLocks noChangeArrowheads="1"/>
          </p:cNvSpPr>
          <p:nvPr/>
        </p:nvSpPr>
        <p:spPr bwMode="auto">
          <a:xfrm>
            <a:off x="2736850" y="1795463"/>
            <a:ext cx="10550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lang="en-US" sz="2400" b="1" dirty="0" smtClean="0">
                <a:latin typeface="Verdana" pitchFamily="34" charset="0"/>
              </a:rPr>
              <a:t>15/9</a:t>
            </a:r>
            <a:endParaRPr lang="en-US" sz="2400" b="1" dirty="0">
              <a:latin typeface="Verdana" pitchFamily="34" charset="0"/>
            </a:endParaRPr>
          </a:p>
        </p:txBody>
      </p:sp>
      <p:sp>
        <p:nvSpPr>
          <p:cNvPr id="78935" name="Text Box 87"/>
          <p:cNvSpPr txBox="1">
            <a:spLocks noChangeArrowheads="1"/>
          </p:cNvSpPr>
          <p:nvPr/>
        </p:nvSpPr>
        <p:spPr bwMode="auto">
          <a:xfrm>
            <a:off x="4718050" y="1795463"/>
            <a:ext cx="12747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lang="en-US" sz="2400" b="1" dirty="0" smtClean="0">
                <a:latin typeface="Verdana" pitchFamily="34" charset="0"/>
              </a:rPr>
              <a:t>15/10</a:t>
            </a:r>
            <a:endParaRPr lang="en-US" sz="2400" b="1" dirty="0">
              <a:latin typeface="Verdana" pitchFamily="34" charset="0"/>
            </a:endParaRPr>
          </a:p>
        </p:txBody>
      </p:sp>
      <p:sp>
        <p:nvSpPr>
          <p:cNvPr id="78936" name="Text Box 88"/>
          <p:cNvSpPr txBox="1">
            <a:spLocks noChangeArrowheads="1"/>
          </p:cNvSpPr>
          <p:nvPr/>
        </p:nvSpPr>
        <p:spPr bwMode="auto">
          <a:xfrm>
            <a:off x="6705600" y="1752600"/>
            <a:ext cx="12747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lang="en-US" sz="2400" b="1" dirty="0" smtClean="0">
                <a:latin typeface="Verdana" pitchFamily="34" charset="0"/>
              </a:rPr>
              <a:t>15/11</a:t>
            </a:r>
            <a:endParaRPr lang="en-US" sz="2400" b="1" dirty="0">
              <a:latin typeface="Verdana" pitchFamily="34" charset="0"/>
            </a:endParaRPr>
          </a:p>
        </p:txBody>
      </p:sp>
      <p:cxnSp>
        <p:nvCxnSpPr>
          <p:cNvPr id="78937" name="AutoShape 89"/>
          <p:cNvCxnSpPr>
            <a:cxnSpLocks noChangeShapeType="1"/>
            <a:stCxn id="78933" idx="3"/>
            <a:endCxn id="78934" idx="1"/>
          </p:cNvCxnSpPr>
          <p:nvPr/>
        </p:nvCxnSpPr>
        <p:spPr bwMode="auto">
          <a:xfrm>
            <a:off x="1801222" y="2026296"/>
            <a:ext cx="935628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8938" name="AutoShape 90"/>
          <p:cNvCxnSpPr>
            <a:cxnSpLocks noChangeShapeType="1"/>
            <a:stCxn id="78934" idx="3"/>
            <a:endCxn id="78935" idx="1"/>
          </p:cNvCxnSpPr>
          <p:nvPr/>
        </p:nvCxnSpPr>
        <p:spPr bwMode="auto">
          <a:xfrm>
            <a:off x="3791947" y="2026296"/>
            <a:ext cx="926103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8939" name="AutoShape 91"/>
          <p:cNvCxnSpPr>
            <a:cxnSpLocks noChangeShapeType="1"/>
            <a:stCxn id="78935" idx="3"/>
            <a:endCxn id="78936" idx="1"/>
          </p:cNvCxnSpPr>
          <p:nvPr/>
        </p:nvCxnSpPr>
        <p:spPr bwMode="auto">
          <a:xfrm flipV="1">
            <a:off x="5992758" y="1983433"/>
            <a:ext cx="712842" cy="4286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424386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8385"/>
            <a:ext cx="8610600" cy="396279"/>
          </a:xfrm>
        </p:spPr>
        <p:txBody>
          <a:bodyPr/>
          <a:lstStyle/>
          <a:p>
            <a:r>
              <a:rPr lang="vi-VN" sz="2400" b="1" dirty="0" smtClean="0">
                <a:solidFill>
                  <a:srgbClr val="FFFF00"/>
                </a:solidFill>
              </a:rPr>
              <a:t>SỐ LƯỢNG BÀI ĐƠN VỊ ĐĂNG KÝ - ĐÃ NHẬN</a:t>
            </a:r>
            <a:endParaRPr lang="vi-VN" sz="2400" b="1" dirty="0">
              <a:solidFill>
                <a:srgbClr val="FFFF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2020599"/>
              </p:ext>
            </p:extLst>
          </p:nvPr>
        </p:nvGraphicFramePr>
        <p:xfrm>
          <a:off x="1259631" y="44624"/>
          <a:ext cx="6984777" cy="67556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31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243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2643">
                <a:tc>
                  <a:txBody>
                    <a:bodyPr/>
                    <a:lstStyle/>
                    <a:p>
                      <a:pPr algn="ctr"/>
                      <a:r>
                        <a:rPr lang="vi-VN" sz="1600" dirty="0" smtClean="0">
                          <a:solidFill>
                            <a:srgbClr val="000134"/>
                          </a:solidFill>
                        </a:rPr>
                        <a:t>STT</a:t>
                      </a:r>
                      <a:endParaRPr lang="vi-VN" sz="1600" dirty="0">
                        <a:solidFill>
                          <a:srgbClr val="00013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1600" dirty="0" smtClean="0">
                          <a:solidFill>
                            <a:srgbClr val="000134"/>
                          </a:solidFill>
                        </a:rPr>
                        <a:t>ĐƠN</a:t>
                      </a:r>
                      <a:r>
                        <a:rPr lang="vi-VN" sz="1600" baseline="0" dirty="0" smtClean="0">
                          <a:solidFill>
                            <a:srgbClr val="000134"/>
                          </a:solidFill>
                        </a:rPr>
                        <a:t> VỊ</a:t>
                      </a:r>
                      <a:endParaRPr lang="vi-VN" sz="1600" dirty="0">
                        <a:solidFill>
                          <a:srgbClr val="00013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rgbClr val="000134"/>
                          </a:solidFill>
                        </a:rPr>
                        <a:t>SỐ</a:t>
                      </a:r>
                      <a:r>
                        <a:rPr lang="en-US" sz="1600" baseline="0" dirty="0" smtClean="0">
                          <a:solidFill>
                            <a:srgbClr val="000134"/>
                          </a:solidFill>
                        </a:rPr>
                        <a:t> LƯỢNG BÀI ĐÃ NHẬN</a:t>
                      </a:r>
                      <a:endParaRPr lang="vi-VN" sz="1600" dirty="0">
                        <a:solidFill>
                          <a:srgbClr val="000134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481">
                <a:tc>
                  <a:txBody>
                    <a:bodyPr/>
                    <a:lstStyle/>
                    <a:p>
                      <a:pPr algn="ctr" fontAlgn="b"/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Ban Giám Hiệu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  <a:endParaRPr lang="vi-VN" sz="1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8481">
                <a:tc>
                  <a:txBody>
                    <a:bodyPr/>
                    <a:lstStyle/>
                    <a:p>
                      <a:pPr algn="ctr" fontAlgn="b"/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Khoa </a:t>
                      </a:r>
                      <a:r>
                        <a:rPr lang="vi-VN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Động </a:t>
                      </a:r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lực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vi-VN" sz="1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8481">
                <a:tc>
                  <a:txBody>
                    <a:bodyPr/>
                    <a:lstStyle/>
                    <a:p>
                      <a:pPr algn="ctr" fontAlgn="b"/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Khoa </a:t>
                      </a:r>
                      <a:r>
                        <a:rPr lang="vi-VN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Nhiệt</a:t>
                      </a:r>
                      <a:r>
                        <a:rPr lang="en-US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-</a:t>
                      </a:r>
                      <a:r>
                        <a:rPr lang="en-US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7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Lạnh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vi-VN" sz="1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8481">
                <a:tc>
                  <a:txBody>
                    <a:bodyPr/>
                    <a:lstStyle/>
                    <a:p>
                      <a:pPr algn="ctr" fontAlgn="b"/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Khoa </a:t>
                      </a:r>
                      <a:r>
                        <a:rPr lang="vi-VN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Cơ </a:t>
                      </a:r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Khí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  <a:endParaRPr lang="vi-VN" sz="1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8481">
                <a:tc>
                  <a:txBody>
                    <a:bodyPr/>
                    <a:lstStyle/>
                    <a:p>
                      <a:pPr algn="ctr" fontAlgn="b"/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Khoa </a:t>
                      </a:r>
                      <a:r>
                        <a:rPr lang="vi-VN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Điện </a:t>
                      </a:r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 Điện tử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vi-VN" sz="1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8481">
                <a:tc>
                  <a:txBody>
                    <a:bodyPr/>
                    <a:lstStyle/>
                    <a:p>
                      <a:pPr algn="ctr" fontAlgn="b"/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Khoa khoa học cơ bản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vi-VN" sz="1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8481">
                <a:tc>
                  <a:txBody>
                    <a:bodyPr/>
                    <a:lstStyle/>
                    <a:p>
                      <a:pPr algn="ctr" fontAlgn="b"/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Khoa Lý luận chính trị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</a:t>
                      </a:r>
                      <a:endParaRPr lang="vi-VN" sz="1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481">
                <a:tc>
                  <a:txBody>
                    <a:bodyPr/>
                    <a:lstStyle/>
                    <a:p>
                      <a:pPr algn="ctr" fontAlgn="b"/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Khoa </a:t>
                      </a:r>
                      <a:r>
                        <a:rPr lang="vi-VN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May </a:t>
                      </a:r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 TT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  <a:endParaRPr lang="vi-VN" sz="1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8481">
                <a:tc>
                  <a:txBody>
                    <a:bodyPr/>
                    <a:lstStyle/>
                    <a:p>
                      <a:pPr algn="ctr" fontAlgn="b"/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Khoa </a:t>
                      </a:r>
                      <a:r>
                        <a:rPr lang="vi-VN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Công</a:t>
                      </a:r>
                      <a:r>
                        <a:rPr lang="vi-VN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nghệ thông tin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  <a:endParaRPr lang="vi-VN" sz="1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8481">
                <a:tc>
                  <a:txBody>
                    <a:bodyPr/>
                    <a:lstStyle/>
                    <a:p>
                      <a:pPr algn="ctr" fontAlgn="b"/>
                      <a:r>
                        <a:rPr lang="vi-VN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Khoa</a:t>
                      </a:r>
                      <a:r>
                        <a:rPr lang="en-US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7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Kinh</a:t>
                      </a:r>
                      <a:r>
                        <a:rPr lang="en-US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7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tế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</a:t>
                      </a:r>
                      <a:endParaRPr lang="vi-VN" sz="1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8481">
                <a:tc>
                  <a:txBody>
                    <a:bodyPr/>
                    <a:lstStyle/>
                    <a:p>
                      <a:pPr algn="ctr" fontAlgn="b"/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Khoa</a:t>
                      </a:r>
                      <a:r>
                        <a:rPr lang="en-US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7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Xây</a:t>
                      </a:r>
                      <a:r>
                        <a:rPr lang="en-US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7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dựng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vi-VN" sz="1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8481">
                <a:tc>
                  <a:txBody>
                    <a:bodyPr/>
                    <a:lstStyle/>
                    <a:p>
                      <a:pPr algn="ctr" fontAlgn="b"/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Phòng Quản lý KH-HTQT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vi-VN" sz="1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8481"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13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Phòng TS-ĐT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  <a:endParaRPr lang="vi-VN" sz="1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8481">
                <a:tc>
                  <a:txBody>
                    <a:bodyPr/>
                    <a:lstStyle/>
                    <a:p>
                      <a:pPr algn="ctr" fontAlgn="b"/>
                      <a:r>
                        <a:rPr lang="vi-VN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  <a:r>
                        <a:rPr lang="en-US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Phòng</a:t>
                      </a:r>
                      <a:r>
                        <a:rPr lang="vi-VN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TC-HC-TH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vi-VN" sz="1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314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15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Phòng</a:t>
                      </a:r>
                      <a:r>
                        <a:rPr lang="en-US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CTCT - HSSV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vi-VN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54947257"/>
                  </a:ext>
                </a:extLst>
              </a:tr>
              <a:tr h="27314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16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Phòng</a:t>
                      </a:r>
                      <a:r>
                        <a:rPr lang="en-US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7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Quản</a:t>
                      </a:r>
                      <a:r>
                        <a:rPr lang="en-US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7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trị</a:t>
                      </a:r>
                      <a:r>
                        <a:rPr lang="en-US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- </a:t>
                      </a:r>
                      <a:r>
                        <a:rPr lang="en-US" sz="17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Dịch</a:t>
                      </a:r>
                      <a:r>
                        <a:rPr lang="en-US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7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vụ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vi-VN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2032925"/>
                  </a:ext>
                </a:extLst>
              </a:tr>
              <a:tr h="27314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17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Phòng</a:t>
                      </a:r>
                      <a:r>
                        <a:rPr lang="en-US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7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Khảo</a:t>
                      </a:r>
                      <a:r>
                        <a:rPr lang="en-US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7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thí</a:t>
                      </a:r>
                      <a:r>
                        <a:rPr lang="en-US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7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và</a:t>
                      </a:r>
                      <a:r>
                        <a:rPr lang="en-US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ĐBCL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vi-VN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78248514"/>
                  </a:ext>
                </a:extLst>
              </a:tr>
              <a:tr h="27314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18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Trung tâm ĐH và quản lý dữ liệu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vi-VN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35307201"/>
                  </a:ext>
                </a:extLst>
              </a:tr>
              <a:tr h="27314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19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Trung tâm Quan hệ DN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vi-VN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16813460"/>
                  </a:ext>
                </a:extLst>
              </a:tr>
              <a:tr h="27314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Tổ</a:t>
                      </a:r>
                      <a:r>
                        <a:rPr lang="en-US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7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Thanh</a:t>
                      </a:r>
                      <a:r>
                        <a:rPr lang="en-US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7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tra</a:t>
                      </a:r>
                      <a:r>
                        <a:rPr lang="en-US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- </a:t>
                      </a:r>
                      <a:r>
                        <a:rPr lang="en-US" sz="17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Pháp</a:t>
                      </a:r>
                      <a:r>
                        <a:rPr lang="en-US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7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chế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vi-VN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37441839"/>
                  </a:ext>
                </a:extLst>
              </a:tr>
              <a:tr h="27314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21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Trung</a:t>
                      </a:r>
                      <a:r>
                        <a:rPr lang="en-US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7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tâm</a:t>
                      </a:r>
                      <a:r>
                        <a:rPr lang="en-US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7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Thư</a:t>
                      </a:r>
                      <a:r>
                        <a:rPr lang="en-US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7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viện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vi-VN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84675749"/>
                  </a:ext>
                </a:extLst>
              </a:tr>
              <a:tr h="2584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22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Các</a:t>
                      </a:r>
                      <a:r>
                        <a:rPr lang="en-US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7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nhà</a:t>
                      </a:r>
                      <a:r>
                        <a:rPr lang="en-US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7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khoa</a:t>
                      </a:r>
                      <a:r>
                        <a:rPr lang="en-US" sz="1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7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học</a:t>
                      </a:r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  <a:endParaRPr lang="vi-VN" sz="1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07440460"/>
                  </a:ext>
                </a:extLst>
              </a:tr>
              <a:tr h="404343">
                <a:tc>
                  <a:txBody>
                    <a:bodyPr/>
                    <a:lstStyle/>
                    <a:p>
                      <a:pPr algn="ctr" fontAlgn="b"/>
                      <a:endParaRPr lang="vi-VN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Tổng</a:t>
                      </a:r>
                      <a:r>
                        <a:rPr lang="en-US" sz="17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700" b="1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cộng</a:t>
                      </a:r>
                      <a:r>
                        <a:rPr lang="en-US" sz="17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:</a:t>
                      </a:r>
                      <a:endParaRPr lang="vi-VN" sz="1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49</a:t>
                      </a:r>
                      <a:endParaRPr lang="vi-VN" sz="1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431404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17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 045">
  <a:themeElements>
    <a:clrScheme name="c046TGp_road_diagram 1">
      <a:dk1>
        <a:srgbClr val="5F87D7"/>
      </a:dk1>
      <a:lt1>
        <a:srgbClr val="99CCFF"/>
      </a:lt1>
      <a:dk2>
        <a:srgbClr val="000066"/>
      </a:dk2>
      <a:lt2>
        <a:srgbClr val="FFFFFF"/>
      </a:lt2>
      <a:accent1>
        <a:srgbClr val="86C05A"/>
      </a:accent1>
      <a:accent2>
        <a:srgbClr val="33CCFF"/>
      </a:accent2>
      <a:accent3>
        <a:srgbClr val="AAAAB8"/>
      </a:accent3>
      <a:accent4>
        <a:srgbClr val="82AEDA"/>
      </a:accent4>
      <a:accent5>
        <a:srgbClr val="C3DCB5"/>
      </a:accent5>
      <a:accent6>
        <a:srgbClr val="2DB9E7"/>
      </a:accent6>
      <a:hlink>
        <a:srgbClr val="9999FF"/>
      </a:hlink>
      <a:folHlink>
        <a:srgbClr val="969696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046TGp_road_diagram 1">
        <a:dk1>
          <a:srgbClr val="5F87D7"/>
        </a:dk1>
        <a:lt1>
          <a:srgbClr val="99CCFF"/>
        </a:lt1>
        <a:dk2>
          <a:srgbClr val="000066"/>
        </a:dk2>
        <a:lt2>
          <a:srgbClr val="FFFFFF"/>
        </a:lt2>
        <a:accent1>
          <a:srgbClr val="86C05A"/>
        </a:accent1>
        <a:accent2>
          <a:srgbClr val="33CCFF"/>
        </a:accent2>
        <a:accent3>
          <a:srgbClr val="AAAAB8"/>
        </a:accent3>
        <a:accent4>
          <a:srgbClr val="82AEDA"/>
        </a:accent4>
        <a:accent5>
          <a:srgbClr val="C3DCB5"/>
        </a:accent5>
        <a:accent6>
          <a:srgbClr val="2DB9E7"/>
        </a:accent6>
        <a:hlink>
          <a:srgbClr val="9999FF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046TGp_road_diagram 2">
        <a:dk1>
          <a:srgbClr val="2032B8"/>
        </a:dk1>
        <a:lt1>
          <a:srgbClr val="99CCFF"/>
        </a:lt1>
        <a:dk2>
          <a:srgbClr val="1940BB"/>
        </a:dk2>
        <a:lt2>
          <a:srgbClr val="FFFFFF"/>
        </a:lt2>
        <a:accent1>
          <a:srgbClr val="86C05A"/>
        </a:accent1>
        <a:accent2>
          <a:srgbClr val="9999FF"/>
        </a:accent2>
        <a:accent3>
          <a:srgbClr val="ABAFDA"/>
        </a:accent3>
        <a:accent4>
          <a:srgbClr val="82AEDA"/>
        </a:accent4>
        <a:accent5>
          <a:srgbClr val="C3DCB5"/>
        </a:accent5>
        <a:accent6>
          <a:srgbClr val="8A8AE7"/>
        </a:accent6>
        <a:hlink>
          <a:srgbClr val="0099CC"/>
        </a:hlink>
        <a:folHlink>
          <a:srgbClr val="33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046TGp_road_diagram 3">
        <a:dk1>
          <a:srgbClr val="31A6E1"/>
        </a:dk1>
        <a:lt1>
          <a:srgbClr val="99CCFF"/>
        </a:lt1>
        <a:dk2>
          <a:srgbClr val="095C7D"/>
        </a:dk2>
        <a:lt2>
          <a:srgbClr val="FFFFFF"/>
        </a:lt2>
        <a:accent1>
          <a:srgbClr val="3961E1"/>
        </a:accent1>
        <a:accent2>
          <a:srgbClr val="9999FF"/>
        </a:accent2>
        <a:accent3>
          <a:srgbClr val="AAB5BF"/>
        </a:accent3>
        <a:accent4>
          <a:srgbClr val="82AEDA"/>
        </a:accent4>
        <a:accent5>
          <a:srgbClr val="AEB7EE"/>
        </a:accent5>
        <a:accent6>
          <a:srgbClr val="8A8AE7"/>
        </a:accent6>
        <a:hlink>
          <a:srgbClr val="009999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1433</TotalTime>
  <Words>951</Words>
  <Application>Microsoft Office PowerPoint</Application>
  <PresentationFormat>On-screen Show (4:3)</PresentationFormat>
  <Paragraphs>133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Times New Roman</vt:lpstr>
      <vt:lpstr>Verdana</vt:lpstr>
      <vt:lpstr>Wingdings</vt:lpstr>
      <vt:lpstr>Template 045</vt:lpstr>
      <vt:lpstr>HỘI THẢO KHOA HỌC COSS2019</vt:lpstr>
      <vt:lpstr>BÁO CÁO CHUẨN BỊ HỘI THẢO KHOA HỌC 2019</vt:lpstr>
      <vt:lpstr>MỤC TIÊU HỘI THẢO KHOA HỌC</vt:lpstr>
      <vt:lpstr>THÀNH PHẦN THAM DỰ, TỔ CHỨC</vt:lpstr>
      <vt:lpstr>CÁC NHÀ KHOA HỌC CỐ VẤN NỘI DUNG</vt:lpstr>
      <vt:lpstr>KINH PHÍ TỔ CHỨC VÀ TÀI TRỢ </vt:lpstr>
      <vt:lpstr>CHỦ ĐỀ TRỌNG TÂM VIẾT BÀI</vt:lpstr>
      <vt:lpstr>CÁC MỐC THỜI GIAN QUAN TRỌNG</vt:lpstr>
      <vt:lpstr>SỐ LƯỢNG BÀI ĐƠN VỊ ĐĂNG KÝ - ĐÃ NHẬN</vt:lpstr>
    </vt:vector>
  </TitlesOfParts>
  <Company>Sky123.Org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Sky123.Org</dc:creator>
  <cp:lastModifiedBy>Windows User</cp:lastModifiedBy>
  <cp:revision>131</cp:revision>
  <cp:lastPrinted>2019-05-03T00:33:13Z</cp:lastPrinted>
  <dcterms:created xsi:type="dcterms:W3CDTF">2018-08-01T04:04:52Z</dcterms:created>
  <dcterms:modified xsi:type="dcterms:W3CDTF">2019-10-11T04:31:43Z</dcterms:modified>
</cp:coreProperties>
</file>